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17"/>
  </p:notesMasterIdLst>
  <p:sldIdLst>
    <p:sldId id="334" r:id="rId7"/>
    <p:sldId id="423" r:id="rId8"/>
    <p:sldId id="1629" r:id="rId9"/>
    <p:sldId id="1630" r:id="rId10"/>
    <p:sldId id="1639" r:id="rId11"/>
    <p:sldId id="1631" r:id="rId12"/>
    <p:sldId id="1632" r:id="rId13"/>
    <p:sldId id="1633" r:id="rId14"/>
    <p:sldId id="1634" r:id="rId15"/>
    <p:sldId id="163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C000"/>
    <a:srgbClr val="D45B07"/>
    <a:srgbClr val="D92D6D"/>
    <a:srgbClr val="5129B2"/>
    <a:srgbClr val="E5353B"/>
    <a:srgbClr val="E6F2F8"/>
    <a:srgbClr val="CBCBCB"/>
    <a:srgbClr val="E7E7E7"/>
    <a:srgbClr val="496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35958" autoAdjust="0"/>
  </p:normalViewPr>
  <p:slideViewPr>
    <p:cSldViewPr snapToGrid="0" showGuides="1">
      <p:cViewPr varScale="1">
        <p:scale>
          <a:sx n="41" d="100"/>
          <a:sy n="41" d="100"/>
        </p:scale>
        <p:origin x="3450" y="42"/>
      </p:cViewPr>
      <p:guideLst>
        <p:guide orient="horz" pos="2160"/>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m10-01 = “Module Introduction”</a:t>
            </a:r>
          </a:p>
          <a:p>
            <a:endParaRPr lang="en-US" dirty="0"/>
          </a:p>
          <a:p>
            <a:r>
              <a:rPr lang="en-US" dirty="0"/>
              <a:t>Hi everyone, and welcome to this next module in the course!  This is still the AWS Certified Solutions Architect Associate course, and I’m still Amber Israelsen.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m10-07 = “Important Points to Remember” – re-use m4-71</a:t>
            </a:r>
          </a:p>
          <a:p>
            <a:endParaRPr lang="en-US" dirty="0"/>
          </a:p>
          <a:p>
            <a:r>
              <a:rPr lang="en-US" dirty="0"/>
              <a:t>Now let’s recap the important points from this section about Analytics in AWS.</a:t>
            </a:r>
          </a:p>
          <a:p>
            <a:endParaRPr lang="en-US" dirty="0"/>
          </a:p>
          <a:p>
            <a:r>
              <a:rPr lang="en-US" dirty="0"/>
              <a:t>ATHENA</a:t>
            </a:r>
          </a:p>
          <a:p>
            <a:r>
              <a:rPr lang="en-US" dirty="0"/>
              <a:t>Used to query data in S3 using SQL queries</a:t>
            </a:r>
          </a:p>
          <a:p>
            <a:r>
              <a:rPr lang="en-US" dirty="0"/>
              <a:t>Serverless solution so underlying infrastructure is handled for you</a:t>
            </a:r>
          </a:p>
          <a:p>
            <a:endParaRPr lang="en-US" dirty="0"/>
          </a:p>
          <a:p>
            <a:r>
              <a:rPr lang="en-US" dirty="0"/>
              <a:t>KINESIS FAMILY OF PRODUCTS</a:t>
            </a:r>
          </a:p>
          <a:p>
            <a:r>
              <a:rPr lang="en-US" dirty="0"/>
              <a:t>Used for stream or real-time processing of data (such as stock prices or video streaming)</a:t>
            </a:r>
          </a:p>
          <a:p>
            <a:endParaRPr lang="en-US" dirty="0"/>
          </a:p>
          <a:p>
            <a:r>
              <a:rPr lang="en-US" dirty="0" err="1"/>
              <a:t>QUICKSIGHT</a:t>
            </a:r>
            <a:endParaRPr lang="en-US" dirty="0"/>
          </a:p>
          <a:p>
            <a:r>
              <a:rPr lang="en-US" dirty="0"/>
              <a:t>Used for business intelligence/analytics to visualize your data using reports and dashboards</a:t>
            </a:r>
          </a:p>
          <a:p>
            <a:endParaRPr lang="en-US" dirty="0"/>
          </a:p>
          <a:p>
            <a:r>
              <a:rPr lang="en-US" dirty="0" err="1"/>
              <a:t>EMR</a:t>
            </a:r>
            <a:r>
              <a:rPr lang="en-US" dirty="0"/>
              <a:t> (ELASTIC MAPREDUCE)</a:t>
            </a:r>
          </a:p>
          <a:p>
            <a:r>
              <a:rPr lang="en-US" dirty="0"/>
              <a:t>A hosted Hadoop framework that also supports Spark, Hive and Presto</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538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close to halfway through our modules. As a reminder, this slides only covers 1-10, but there are more after that (I just couldn’t fit them all onto this slide).  So don’t get too excited just yet, but we ARE making good progress, and hopefully you’ve had a chance to practice the demos alongside with me as we’ve been going.</a:t>
            </a:r>
          </a:p>
          <a:p>
            <a:endParaRPr lang="en-US" dirty="0"/>
          </a:p>
          <a:p>
            <a:r>
              <a:rPr lang="en-US" dirty="0"/>
              <a:t>Previously in the course, we’ve talked about different ways to store data—from S3 to the different databases.  Now let’s talk about how to work with that data and how to do analytics in AWS—how to analyze, visualize and make sense of data.  We’ll cover services like Athena, Kinesis, </a:t>
            </a:r>
            <a:r>
              <a:rPr lang="en-US" dirty="0" err="1"/>
              <a:t>QuickSight</a:t>
            </a:r>
            <a:r>
              <a:rPr lang="en-US" dirty="0"/>
              <a:t>, </a:t>
            </a:r>
            <a:r>
              <a:rPr lang="en-US" dirty="0" err="1"/>
              <a:t>EMR</a:t>
            </a:r>
            <a:r>
              <a:rPr lang="en-US" dirty="0"/>
              <a:t> and more.  Let’s dive right 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51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m10-02 </a:t>
            </a:r>
            <a:r>
              <a:rPr lang="en-US" sz="1200" b="1" dirty="0"/>
              <a:t>= “</a:t>
            </a:r>
            <a:r>
              <a:rPr lang="it-IT" sz="1200" b="1" dirty="0"/>
              <a:t>Amazon Athena Overview</a:t>
            </a:r>
            <a:r>
              <a:rPr lang="en-US" sz="1200"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talking about Amazon Athena.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How this works is you’ve got your data stored in S3.  Maybe you’re storing logs there or something like that.  Using Amazon Athena (</a:t>
            </a:r>
            <a:r>
              <a:rPr lang="en-US" b="1" dirty="0"/>
              <a:t>click</a:t>
            </a:r>
            <a:r>
              <a:rPr lang="en-US" dirty="0"/>
              <a:t>), you can write SQL statements to query that data.  And then (</a:t>
            </a:r>
            <a:r>
              <a:rPr lang="en-US" b="1" dirty="0"/>
              <a:t>click</a:t>
            </a:r>
            <a:r>
              <a:rPr lang="en-US" dirty="0"/>
              <a:t>) from there, you can analyze and visualize it using a service called </a:t>
            </a:r>
            <a:r>
              <a:rPr lang="en-US" dirty="0" err="1"/>
              <a:t>QuickSight</a:t>
            </a:r>
            <a:r>
              <a:rPr lang="en-US" dirty="0"/>
              <a:t>, which offers reports and dashboards.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89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Athena is serverless, which again means that all of the underlying compute is handled for you.  You don’t have to go spin up database instances, for example.</a:t>
            </a:r>
          </a:p>
          <a:p>
            <a:endParaRPr lang="en-US" dirty="0"/>
          </a:p>
          <a:p>
            <a:r>
              <a:rPr lang="en-US" dirty="0"/>
              <a:t>Athena executes queries in parallel so you’re going to get really fast results for your queries.</a:t>
            </a:r>
          </a:p>
          <a:p>
            <a:endParaRPr lang="en-US" dirty="0"/>
          </a:p>
          <a:p>
            <a:r>
              <a:rPr lang="en-US" dirty="0"/>
              <a:t>You’d use Athena to query AWS logs, like CloudWatch, VPC Flow Logs, CloudTrail and so on.</a:t>
            </a:r>
          </a:p>
          <a:p>
            <a:endParaRPr lang="en-US" dirty="0"/>
          </a:p>
          <a:p>
            <a:r>
              <a:rPr lang="en-US" dirty="0"/>
              <a:t>In general, this is a service you’d use for business intelligence and analytics.</a:t>
            </a:r>
          </a:p>
          <a:p>
            <a:endParaRPr lang="en-US" dirty="0"/>
          </a:p>
          <a:p>
            <a:r>
              <a:rPr lang="en-US" dirty="0"/>
              <a:t>And for exam purposes, if you get any questions around being able to query S3 using SQL statements, then you want to think about Athena.</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4211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m10-03 = </a:t>
            </a:r>
            <a:r>
              <a:rPr lang="en-US" sz="1200" b="1" dirty="0"/>
              <a:t>“DEMO: Using Athena to Query S3 Data</a:t>
            </a:r>
            <a:r>
              <a:rPr lang="en-US" b="1" dirty="0"/>
              <a:t>”</a:t>
            </a:r>
          </a:p>
          <a:p>
            <a:endParaRPr lang="en-US" dirty="0"/>
          </a:p>
          <a:p>
            <a:r>
              <a:rPr lang="en-US" b="1" dirty="0"/>
              <a:t>Navigate to Athena, make sure I’m in us-west-2</a:t>
            </a:r>
          </a:p>
          <a:p>
            <a:r>
              <a:rPr lang="en-US" dirty="0"/>
              <a:t>If this is the first time you’re using Athena, you’ll be prompted to set up a location for query results.  As you’re running your SQL queries, the results will show in the browser window, but they’re also saved as CSV files, and we need somewhere to store those so we need to create an S3 bucket for the results.</a:t>
            </a:r>
          </a:p>
          <a:p>
            <a:endParaRPr lang="en-US" dirty="0"/>
          </a:p>
          <a:p>
            <a:r>
              <a:rPr lang="en-US" b="1" dirty="0"/>
              <a:t>Create a new S3 bucket</a:t>
            </a:r>
            <a:r>
              <a:rPr lang="en-US" dirty="0"/>
              <a:t>: </a:t>
            </a:r>
            <a:r>
              <a:rPr lang="en-US" dirty="0" err="1"/>
              <a:t>athena</a:t>
            </a:r>
            <a:r>
              <a:rPr lang="en-US" dirty="0"/>
              <a:t>-results-</a:t>
            </a:r>
            <a:r>
              <a:rPr lang="en-US" dirty="0" err="1"/>
              <a:t>ztm</a:t>
            </a:r>
            <a:r>
              <a:rPr lang="en-US" dirty="0"/>
              <a:t>-[date]</a:t>
            </a:r>
          </a:p>
          <a:p>
            <a:r>
              <a:rPr lang="en-US" b="1" dirty="0"/>
              <a:t>Back in Athena, Manage settings, browse S3 and choose that bucket</a:t>
            </a:r>
          </a:p>
          <a:p>
            <a:endParaRPr lang="en-US" dirty="0"/>
          </a:p>
          <a:p>
            <a:r>
              <a:rPr lang="en-US" b="1" dirty="0"/>
              <a:t>Editor </a:t>
            </a:r>
            <a:r>
              <a:rPr lang="en-US" dirty="0"/>
              <a:t>tab</a:t>
            </a:r>
          </a:p>
          <a:p>
            <a:r>
              <a:rPr lang="en-US" dirty="0"/>
              <a:t>Next we need to create a database and tables so that we can write SQL queries against the data.  And we’ll eventually load data from S3 into this database.</a:t>
            </a:r>
          </a:p>
          <a:p>
            <a:endParaRPr lang="en-US" dirty="0"/>
          </a:p>
          <a:p>
            <a:r>
              <a:rPr lang="en-US" dirty="0"/>
              <a:t>In the query window:</a:t>
            </a:r>
          </a:p>
          <a:p>
            <a:r>
              <a:rPr lang="en-US" b="1" dirty="0"/>
              <a:t>CREATE DATABASE </a:t>
            </a:r>
            <a:r>
              <a:rPr lang="en-US" b="1" dirty="0" err="1"/>
              <a:t>mydatabase</a:t>
            </a:r>
            <a:endParaRPr lang="en-US" b="1" dirty="0"/>
          </a:p>
          <a:p>
            <a:r>
              <a:rPr lang="en-US" b="1" dirty="0"/>
              <a:t>Run</a:t>
            </a:r>
          </a:p>
          <a:p>
            <a:endParaRPr lang="en-US" dirty="0"/>
          </a:p>
          <a:p>
            <a:r>
              <a:rPr lang="en-US" dirty="0"/>
              <a:t>And I’ll point out that we didn’t have to go create a new database instance or anything like that.  Remember that Athena is serverless, so all the work of setting up infrastructure is happening behind the scenes for us.</a:t>
            </a:r>
          </a:p>
          <a:p>
            <a:endParaRPr lang="en-US" dirty="0"/>
          </a:p>
          <a:p>
            <a:r>
              <a:rPr lang="en-US" dirty="0"/>
              <a:t>Now that we have the database, we need to create a database table.  We’re going to be using some sample data from the Athena examples.  The sample data contains a bunch of CloudFront logs, and we’ll be able to query the logs to find out things like requester IP, the host name, the operating system of the requester and so on.</a:t>
            </a:r>
          </a:p>
          <a:p>
            <a:endParaRPr lang="en-US" dirty="0"/>
          </a:p>
          <a:p>
            <a:r>
              <a:rPr lang="en-US" dirty="0"/>
              <a:t>Let’s create the table with these columns.  You can get this code in the course resources if you want to copy and paste it.</a:t>
            </a:r>
          </a:p>
          <a:p>
            <a:endParaRPr lang="en-US" dirty="0"/>
          </a:p>
          <a:p>
            <a:r>
              <a:rPr lang="en-US" b="1" dirty="0"/>
              <a:t>CREATE EXTERNAL TABLE IF NOT EXISTS </a:t>
            </a:r>
            <a:r>
              <a:rPr lang="en-US" b="1" dirty="0" err="1"/>
              <a:t>cloudfront_logs</a:t>
            </a:r>
            <a:r>
              <a:rPr lang="en-US" b="1" dirty="0"/>
              <a:t> (</a:t>
            </a:r>
          </a:p>
          <a:p>
            <a:r>
              <a:rPr lang="en-US" b="1" dirty="0"/>
              <a:t>  `Date` DATE,</a:t>
            </a:r>
          </a:p>
          <a:p>
            <a:r>
              <a:rPr lang="en-US" b="1" dirty="0"/>
              <a:t>  Time STRING,</a:t>
            </a:r>
          </a:p>
          <a:p>
            <a:r>
              <a:rPr lang="en-US" b="1" dirty="0"/>
              <a:t>  Location STRING,</a:t>
            </a:r>
          </a:p>
          <a:p>
            <a:r>
              <a:rPr lang="en-US" b="1" dirty="0"/>
              <a:t>  Bytes INT,</a:t>
            </a:r>
          </a:p>
          <a:p>
            <a:r>
              <a:rPr lang="en-US" b="1" dirty="0"/>
              <a:t>  </a:t>
            </a:r>
            <a:r>
              <a:rPr lang="en-US" b="1" dirty="0" err="1"/>
              <a:t>RequestIP</a:t>
            </a:r>
            <a:r>
              <a:rPr lang="en-US" b="1" dirty="0"/>
              <a:t> STRING,</a:t>
            </a:r>
          </a:p>
          <a:p>
            <a:r>
              <a:rPr lang="en-US" b="1" dirty="0"/>
              <a:t>  Method STRING,</a:t>
            </a:r>
          </a:p>
          <a:p>
            <a:r>
              <a:rPr lang="en-US" b="1" dirty="0"/>
              <a:t>  Host STRING,</a:t>
            </a:r>
          </a:p>
          <a:p>
            <a:r>
              <a:rPr lang="en-US" b="1" dirty="0"/>
              <a:t>  Uri STRING,</a:t>
            </a:r>
          </a:p>
          <a:p>
            <a:r>
              <a:rPr lang="en-US" b="1" dirty="0"/>
              <a:t>  Status INT,</a:t>
            </a:r>
          </a:p>
          <a:p>
            <a:r>
              <a:rPr lang="en-US" b="1" dirty="0"/>
              <a:t>  Referrer STRING,</a:t>
            </a:r>
          </a:p>
          <a:p>
            <a:r>
              <a:rPr lang="en-US" b="1" dirty="0"/>
              <a:t>  </a:t>
            </a:r>
            <a:r>
              <a:rPr lang="en-US" b="1" dirty="0" err="1"/>
              <a:t>os</a:t>
            </a:r>
            <a:r>
              <a:rPr lang="en-US" b="1" dirty="0"/>
              <a:t> STRING,</a:t>
            </a:r>
          </a:p>
          <a:p>
            <a:r>
              <a:rPr lang="en-US" b="1" dirty="0"/>
              <a:t>  Browser STRING,</a:t>
            </a:r>
          </a:p>
          <a:p>
            <a:r>
              <a:rPr lang="en-US" b="1" dirty="0"/>
              <a:t>  </a:t>
            </a:r>
            <a:r>
              <a:rPr lang="en-US" b="1" dirty="0" err="1"/>
              <a:t>BrowserVersion</a:t>
            </a:r>
            <a:r>
              <a:rPr lang="en-US" b="1" dirty="0"/>
              <a:t> STRING</a:t>
            </a:r>
          </a:p>
          <a:p>
            <a:r>
              <a:rPr lang="en-US" b="1" dirty="0"/>
              <a:t>  ) </a:t>
            </a:r>
          </a:p>
          <a:p>
            <a:r>
              <a:rPr lang="en-US" b="1" dirty="0"/>
              <a:t>  ROW FORMAT </a:t>
            </a:r>
            <a:r>
              <a:rPr lang="en-US" b="1" dirty="0" err="1"/>
              <a:t>SERDE</a:t>
            </a:r>
            <a:r>
              <a:rPr lang="en-US" b="1" dirty="0"/>
              <a:t> 'org.apache.hadoop.hive.serde2.RegexSerDe'</a:t>
            </a:r>
          </a:p>
          <a:p>
            <a:r>
              <a:rPr lang="en-US" b="1" dirty="0"/>
              <a:t>  WITH </a:t>
            </a:r>
            <a:r>
              <a:rPr lang="en-US" b="1" dirty="0" err="1"/>
              <a:t>SERDEPROPERTIES</a:t>
            </a:r>
            <a:r>
              <a:rPr lang="en-US" b="1" dirty="0"/>
              <a:t> (</a:t>
            </a:r>
          </a:p>
          <a:p>
            <a:r>
              <a:rPr lang="en-US" b="1" dirty="0"/>
              <a:t>  "</a:t>
            </a:r>
            <a:r>
              <a:rPr lang="en-US" b="1" dirty="0" err="1"/>
              <a:t>input.regex</a:t>
            </a:r>
            <a:r>
              <a:rPr lang="en-US" b="1" dirty="0"/>
              <a:t>" = "^(?!#)([^ ]+)\\s+([^ ]+)\\s+([^ ]+)\\s+([^ ]+)\\s+([^ ]+)\\s+([^ ]+)\\s+([^ ]+)\\s+([^ ]+)\\s+([^ ]+)\\s+([^ ]+)\\s+[^\(]+[\(]([^\;]+).*\%20([^\/]+)[\/](.*)$"</a:t>
            </a:r>
          </a:p>
          <a:p>
            <a:r>
              <a:rPr lang="en-US" b="1" dirty="0"/>
              <a:t>  ) LOCATION 's3://</a:t>
            </a:r>
            <a:r>
              <a:rPr lang="en-US" b="1" dirty="0" err="1"/>
              <a:t>athena</a:t>
            </a:r>
            <a:r>
              <a:rPr lang="en-US" b="1" dirty="0"/>
              <a:t>-examples-</a:t>
            </a:r>
            <a:r>
              <a:rPr lang="en-US" b="1" dirty="0" err="1"/>
              <a:t>myregion</a:t>
            </a:r>
            <a:r>
              <a:rPr lang="en-US" b="1" dirty="0"/>
              <a:t>/</a:t>
            </a:r>
            <a:r>
              <a:rPr lang="en-US" b="1" dirty="0" err="1"/>
              <a:t>cloudfront</a:t>
            </a:r>
            <a:r>
              <a:rPr lang="en-US" b="1" dirty="0"/>
              <a:t>/plaintext/';</a:t>
            </a:r>
          </a:p>
          <a:p>
            <a:r>
              <a:rPr lang="en-US" b="1" dirty="0"/>
              <a:t>Very important – update the “</a:t>
            </a:r>
            <a:r>
              <a:rPr lang="en-US" b="1" dirty="0" err="1"/>
              <a:t>myregion</a:t>
            </a:r>
            <a:r>
              <a:rPr lang="en-US" b="1" dirty="0"/>
              <a:t>” with whatever your region is (us-west-2 for me)</a:t>
            </a:r>
          </a:p>
          <a:p>
            <a:endParaRPr lang="en-US" dirty="0"/>
          </a:p>
          <a:p>
            <a:r>
              <a:rPr lang="en-US" b="1" dirty="0"/>
              <a:t>Run</a:t>
            </a:r>
          </a:p>
          <a:p>
            <a:endParaRPr lang="en-US" dirty="0"/>
          </a:p>
          <a:p>
            <a:r>
              <a:rPr lang="en-US" dirty="0"/>
              <a:t>And on the left, you’ll see the new table that was created, and if you </a:t>
            </a:r>
            <a:r>
              <a:rPr lang="en-US" b="1" dirty="0"/>
              <a:t>expand it</a:t>
            </a:r>
            <a:r>
              <a:rPr lang="en-US" dirty="0"/>
              <a:t>, the columns.</a:t>
            </a:r>
          </a:p>
          <a:p>
            <a:endParaRPr lang="en-US" dirty="0"/>
          </a:p>
          <a:p>
            <a:r>
              <a:rPr lang="en-US" dirty="0"/>
              <a:t>And now we can query the data.  If you want to take a look at what all is in the table, you can (</a:t>
            </a:r>
            <a:r>
              <a:rPr lang="en-US" b="1" dirty="0"/>
              <a:t>open a new query window</a:t>
            </a:r>
            <a:r>
              <a:rPr lang="en-US" dirty="0"/>
              <a:t>) do:</a:t>
            </a:r>
          </a:p>
          <a:p>
            <a:r>
              <a:rPr lang="en-US" b="1" dirty="0"/>
              <a:t>SELECT * from </a:t>
            </a:r>
            <a:r>
              <a:rPr lang="en-US" b="1" dirty="0" err="1"/>
              <a:t>cloudfront_logs</a:t>
            </a:r>
            <a:endParaRPr lang="en-US" b="1" dirty="0"/>
          </a:p>
          <a:p>
            <a:endParaRPr lang="en-US" dirty="0"/>
          </a:p>
          <a:p>
            <a:r>
              <a:rPr lang="en-US" dirty="0"/>
              <a:t>But it’s more likely that you’ll query for something specific, like you want to find the number of operating systems, group them and count them from a certain date range.</a:t>
            </a:r>
          </a:p>
          <a:p>
            <a:endParaRPr lang="en-US" dirty="0"/>
          </a:p>
          <a:p>
            <a:r>
              <a:rPr lang="en-US" b="1" dirty="0"/>
              <a:t>SELECT </a:t>
            </a:r>
            <a:r>
              <a:rPr lang="en-US" b="1" dirty="0" err="1"/>
              <a:t>os</a:t>
            </a:r>
            <a:r>
              <a:rPr lang="en-US" b="1" dirty="0"/>
              <a:t>, COUNT(*) count </a:t>
            </a:r>
          </a:p>
          <a:p>
            <a:r>
              <a:rPr lang="en-US" b="1" dirty="0"/>
              <a:t>FROM </a:t>
            </a:r>
            <a:r>
              <a:rPr lang="en-US" b="1" dirty="0" err="1"/>
              <a:t>cloudfront_logs</a:t>
            </a:r>
            <a:r>
              <a:rPr lang="en-US" b="1" dirty="0"/>
              <a:t> </a:t>
            </a:r>
          </a:p>
          <a:p>
            <a:r>
              <a:rPr lang="en-US" b="1" dirty="0"/>
              <a:t>WHERE date BETWEEN date '2014-07-05' AND date '2014-08-05' </a:t>
            </a:r>
          </a:p>
          <a:p>
            <a:r>
              <a:rPr lang="en-US" b="1" dirty="0"/>
              <a:t>GROUP BY </a:t>
            </a:r>
            <a:r>
              <a:rPr lang="en-US" b="1" dirty="0" err="1"/>
              <a:t>os</a:t>
            </a:r>
            <a:endParaRPr lang="en-US" b="1" dirty="0"/>
          </a:p>
          <a:p>
            <a:endParaRPr lang="en-US" dirty="0"/>
          </a:p>
          <a:p>
            <a:r>
              <a:rPr lang="en-US" dirty="0"/>
              <a:t>And there are the results.  You can </a:t>
            </a:r>
            <a:r>
              <a:rPr lang="en-US" b="1" dirty="0"/>
              <a:t>download results</a:t>
            </a:r>
            <a:r>
              <a:rPr lang="en-US" dirty="0"/>
              <a:t>.  And if you </a:t>
            </a:r>
            <a:r>
              <a:rPr lang="en-US" b="1" dirty="0"/>
              <a:t>hover over this button (do this)</a:t>
            </a:r>
            <a:r>
              <a:rPr lang="en-US" dirty="0"/>
              <a:t>, you’ll see that it’s linking to that s3 query results bucket we set up earlier.  If you </a:t>
            </a:r>
            <a:r>
              <a:rPr lang="en-US" b="1" dirty="0"/>
              <a:t>download it (do this) </a:t>
            </a:r>
            <a:r>
              <a:rPr lang="en-US" b="0" dirty="0"/>
              <a:t>and </a:t>
            </a:r>
            <a:r>
              <a:rPr lang="en-US" b="1" dirty="0"/>
              <a:t>open it</a:t>
            </a:r>
            <a:r>
              <a:rPr lang="en-US" b="0" dirty="0"/>
              <a:t>, you’ll see the results there.</a:t>
            </a:r>
          </a:p>
          <a:p>
            <a:endParaRPr lang="en-US" b="0" dirty="0"/>
          </a:p>
          <a:p>
            <a:r>
              <a:rPr lang="en-US" b="0" dirty="0"/>
              <a:t>So those are the basics of working with Athena to query your S3 data.  It’s all serverless, really easy to set up, and you get all the power of SQL statements to make sense of your data.</a:t>
            </a:r>
          </a:p>
          <a:p>
            <a:endParaRPr lang="en-US" b="0" dirty="0"/>
          </a:p>
          <a:p>
            <a:r>
              <a:rPr lang="en-US" b="0" dirty="0"/>
              <a:t>Now let’s </a:t>
            </a:r>
            <a:r>
              <a:rPr lang="en-US" b="1" dirty="0"/>
              <a:t>delete the table</a:t>
            </a:r>
          </a:p>
          <a:p>
            <a:r>
              <a:rPr lang="en-US" b="0" dirty="0"/>
              <a:t>Delete the </a:t>
            </a:r>
            <a:r>
              <a:rPr lang="en-US" b="1" dirty="0"/>
              <a:t>database</a:t>
            </a:r>
            <a:r>
              <a:rPr lang="en-US" b="0" dirty="0"/>
              <a:t> (</a:t>
            </a:r>
            <a:r>
              <a:rPr lang="en-US" b="1" dirty="0"/>
              <a:t>left </a:t>
            </a:r>
            <a:r>
              <a:rPr lang="en-US" b="1" dirty="0" err="1"/>
              <a:t>nav</a:t>
            </a:r>
            <a:r>
              <a:rPr lang="en-US" b="1" dirty="0" err="1">
                <a:sym typeface="Wingdings" panose="05000000000000000000" pitchFamily="2" charset="2"/>
              </a:rPr>
              <a:t>data</a:t>
            </a:r>
            <a:r>
              <a:rPr lang="en-US" b="1" dirty="0">
                <a:sym typeface="Wingdings" panose="05000000000000000000" pitchFamily="2" charset="2"/>
              </a:rPr>
              <a:t> </a:t>
            </a:r>
            <a:r>
              <a:rPr lang="en-US" b="1" dirty="0" err="1">
                <a:sym typeface="Wingdings" panose="05000000000000000000" pitchFamily="2" charset="2"/>
              </a:rPr>
              <a:t>sourcesAwsDataCatalogmydatabaseDelete</a:t>
            </a:r>
            <a:r>
              <a:rPr lang="en-US" b="0" dirty="0">
                <a:sym typeface="Wingdings" panose="05000000000000000000" pitchFamily="2" charset="2"/>
              </a:rPr>
              <a:t>)</a:t>
            </a:r>
          </a:p>
          <a:p>
            <a:r>
              <a:rPr lang="en-US" b="0" dirty="0">
                <a:sym typeface="Wingdings" panose="05000000000000000000" pitchFamily="2" charset="2"/>
              </a:rPr>
              <a:t>In </a:t>
            </a:r>
            <a:r>
              <a:rPr lang="en-US" b="1" dirty="0" err="1">
                <a:sym typeface="Wingdings" panose="05000000000000000000" pitchFamily="2" charset="2"/>
              </a:rPr>
              <a:t>AthenaEditorsettings</a:t>
            </a:r>
            <a:r>
              <a:rPr lang="en-US" b="0" dirty="0">
                <a:sym typeface="Wingdings" panose="05000000000000000000" pitchFamily="2" charset="2"/>
              </a:rPr>
              <a:t>, delete the query results link to the bucket</a:t>
            </a:r>
          </a:p>
          <a:p>
            <a:r>
              <a:rPr lang="en-US" b="0" dirty="0">
                <a:sym typeface="Wingdings" panose="05000000000000000000" pitchFamily="2" charset="2"/>
              </a:rPr>
              <a:t>Delete the </a:t>
            </a:r>
            <a:r>
              <a:rPr lang="en-US" b="1" dirty="0">
                <a:sym typeface="Wingdings" panose="05000000000000000000" pitchFamily="2" charset="2"/>
              </a:rPr>
              <a:t>S3 bucket</a:t>
            </a:r>
          </a:p>
          <a:p>
            <a:endParaRPr lang="en-US" b="0" i="0" dirty="0">
              <a:solidFill>
                <a:srgbClr val="545B64"/>
              </a:solidFill>
              <a:effectLst/>
              <a:latin typeface="Amazon Ember"/>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818664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m10-04 </a:t>
            </a:r>
            <a:r>
              <a:rPr lang="en-US" sz="1200" b="1" dirty="0"/>
              <a:t>= “</a:t>
            </a:r>
            <a:r>
              <a:rPr lang="it-IT" sz="1200" b="1" dirty="0"/>
              <a:t>Amazon Kinesis Family Overview</a:t>
            </a:r>
            <a:r>
              <a:rPr lang="en-US" sz="1200" b="1" dirty="0"/>
              <a:t>” – re-use m4-68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Now let’s talk about what’s called stream processing.  This basically means real-time processing, where data is loaded and manipulated as it’s recognized—maybe something like stock prices where you can’t just process once a day or once an hour or something like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For the exam, any time you see real-time or stream processing for big data or analytics, then think of Kinesis.  (</a:t>
            </a:r>
            <a:r>
              <a:rPr lang="en-US" sz="1200" b="1" dirty="0"/>
              <a:t>click</a:t>
            </a:r>
            <a:r>
              <a:rPr lang="en-US" sz="1200" b="0" dirty="0"/>
              <a:t>) </a:t>
            </a:r>
            <a:r>
              <a:rPr lang="en-US" dirty="0"/>
              <a:t>There are four services in the Kinesis family, which you’ll see here. Let me highlight a few things about each of them.</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770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Video Streams</a:t>
            </a:r>
            <a:r>
              <a:rPr lang="en-US" dirty="0"/>
              <a:t>: As the name implies, this is for ingesting, processing and storing streaming video and audio.  You can also stream video and audio into an application with this service.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Data Streams</a:t>
            </a:r>
            <a:r>
              <a:rPr lang="en-US" dirty="0"/>
              <a:t>: With data streams, you’re also working with streaming data, and here the data is broken into shards.  One key differentiator here is that data </a:t>
            </a:r>
            <a:r>
              <a:rPr lang="en-US" b="1" dirty="0"/>
              <a:t>has</a:t>
            </a:r>
            <a:r>
              <a:rPr lang="en-US" dirty="0"/>
              <a:t> to be processed—maybe using a Lambda function or Data Analytics--before it can be stored. You can’t use Data Streams to store directly to S3, for instance.  And storage at all is optional.  You might just run a lambda function on the data and then toss it.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Data Firehose</a:t>
            </a:r>
            <a:r>
              <a:rPr lang="en-US" dirty="0"/>
              <a:t>: Data Firehose is very similar to data streams, but here you aren’t dealing with shards.  And with this, you CAN stream the data directly into storage, and the processing is optional.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Data Analytics</a:t>
            </a:r>
            <a:r>
              <a:rPr lang="en-US" dirty="0"/>
              <a:t>:  With this service, you analyze streaming data--say you have a bunch of stores around the world streaming their sales data in, and you need to analyze it in real-time to make adjustments to promotions throughout the day.  And with Data Analytics, you’re able to use SQL queries on the data and/or build custom Java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exam, you’re not going to need to know all these details, but I think it can help to understand what the Kinesis service overall can be used for.  Once again, real-time or stream processing for big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072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m10-05 </a:t>
            </a:r>
            <a:r>
              <a:rPr lang="en-US" sz="1200" b="1" dirty="0"/>
              <a:t>= “</a:t>
            </a:r>
            <a:r>
              <a:rPr lang="it-IT" sz="1200" b="1" dirty="0"/>
              <a:t>Amazon QuickSight Overview</a:t>
            </a:r>
            <a:r>
              <a:rPr lang="en-US" sz="1200" b="1" dirty="0"/>
              <a:t>” – re-use m4-69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 think the best way to explain Amazon </a:t>
            </a:r>
            <a:r>
              <a:rPr lang="en-US" sz="1200" b="0" dirty="0" err="1"/>
              <a:t>QuickSight</a:t>
            </a:r>
            <a:r>
              <a:rPr lang="en-US" sz="1200" b="0" dirty="0"/>
              <a:t> is just to look Amazon’s page for it (</a:t>
            </a:r>
            <a:r>
              <a:rPr lang="en-US" sz="1200" b="1" dirty="0"/>
              <a:t>go here</a:t>
            </a:r>
            <a:r>
              <a:rPr lang="en-US" sz="1200" b="0" dirty="0"/>
              <a:t>): </a:t>
            </a:r>
            <a:r>
              <a:rPr lang="en-US" sz="1200" b="1" dirty="0"/>
              <a:t>https://aws.amazon.com/quicksight/?c=a&amp;sec=srv</a:t>
            </a:r>
            <a:r>
              <a:rPr lang="en-US" sz="1200" b="0" dirty="0"/>
              <a:t>.  You’ll see this is all about dashboards and visualizing data.  You’ll see some examples here in the screenshots and videos.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To slides</a:t>
            </a:r>
          </a:p>
          <a:p>
            <a:endParaRPr lang="en-US" dirty="0"/>
          </a:p>
          <a:p>
            <a:r>
              <a:rPr lang="en-US" dirty="0"/>
              <a:t>As the name suggests, I like to remember this one getting quick “sight”—or visualizations—of my data.  And the icon hints at that as well.</a:t>
            </a:r>
          </a:p>
          <a:p>
            <a:endParaRPr lang="en-US" dirty="0"/>
          </a:p>
          <a:p>
            <a:r>
              <a:rPr lang="en-US" dirty="0"/>
              <a:t>Like a lot of the other services we’ve seen, </a:t>
            </a:r>
            <a:r>
              <a:rPr lang="en-US" dirty="0" err="1"/>
              <a:t>QuickSight</a:t>
            </a:r>
            <a:r>
              <a:rPr lang="en-US" dirty="0"/>
              <a:t> is serverless, which again means the underlying infrastructure is handled for you.</a:t>
            </a:r>
          </a:p>
          <a:p>
            <a:endParaRPr lang="en-US" dirty="0"/>
          </a:p>
          <a:p>
            <a:r>
              <a:rPr lang="en-US" dirty="0"/>
              <a:t>It integrates nicely with a lot of other AWS services, like Athena, Redshift, </a:t>
            </a:r>
            <a:r>
              <a:rPr lang="en-US" dirty="0" err="1"/>
              <a:t>RDS</a:t>
            </a:r>
            <a:r>
              <a:rPr lang="en-US" dirty="0"/>
              <a:t>, S3 and more.</a:t>
            </a:r>
          </a:p>
          <a:p>
            <a:endParaRPr lang="en-US" dirty="0"/>
          </a:p>
          <a:p>
            <a:r>
              <a:rPr lang="en-US" dirty="0"/>
              <a:t>In general, this is a service you’d use for business intelligence and analytics, data visualization and dashboards.</a:t>
            </a:r>
          </a:p>
          <a:p>
            <a:endParaRPr lang="en-US" dirty="0"/>
          </a:p>
          <a:p>
            <a:r>
              <a:rPr lang="en-US" dirty="0"/>
              <a:t>For the exam, if you get questions about visualizing your data or creating dashboards, then you want to think about </a:t>
            </a:r>
            <a:r>
              <a:rPr lang="en-US" dirty="0" err="1"/>
              <a:t>QuickSight</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28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m10-06 </a:t>
            </a:r>
            <a:r>
              <a:rPr lang="en-US" sz="1200" b="1" dirty="0"/>
              <a:t>= “Amazon </a:t>
            </a:r>
            <a:r>
              <a:rPr lang="en-US" sz="1200" b="1" dirty="0" err="1"/>
              <a:t>EMR</a:t>
            </a:r>
            <a:r>
              <a:rPr lang="en-US" sz="1200" b="1" dirty="0"/>
              <a:t> Overview” – re-use m4-70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Next up, we have Amazon </a:t>
            </a:r>
            <a:r>
              <a:rPr lang="en-US" sz="1200" b="0" dirty="0" err="1"/>
              <a:t>EMR</a:t>
            </a:r>
            <a:r>
              <a:rPr lang="en-US" sz="1200" b="0" dirty="0"/>
              <a:t>.  </a:t>
            </a:r>
            <a:r>
              <a:rPr lang="en-US" sz="1200" b="0" dirty="0" err="1"/>
              <a:t>EMR</a:t>
            </a:r>
            <a:r>
              <a:rPr lang="en-US" sz="1200" b="0" dirty="0"/>
              <a:t> stands for Elastic MapReduce, and this is basically a hosted Hadoop framework on AWS.  If you’re not familiar with Hadoop, it’s an open-source framework for storing and processing huge amounts of data in scalable clusters (a cluster is just a collection of computers).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t>EMR</a:t>
            </a:r>
            <a:r>
              <a:rPr lang="en-US" sz="1200" b="0" dirty="0"/>
              <a:t> also supports Apache Spark, Hive, Presto and other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Main use cases here are big data processing and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 know there’s a lot to absorb on that slide—and we could easily do a full course just on </a:t>
            </a:r>
            <a:r>
              <a:rPr lang="en-US" sz="1200" b="0" dirty="0" err="1"/>
              <a:t>EMR</a:t>
            </a:r>
            <a:r>
              <a:rPr lang="en-US" sz="1200" b="0" dirty="0"/>
              <a:t>.  For the exam, you’re not going to need to know the ins-and-outs of this. But if you get questions about Hadoop or Apache Spark, then Amazon </a:t>
            </a:r>
            <a:r>
              <a:rPr lang="en-US" sz="1200" b="0" dirty="0" err="1"/>
              <a:t>EMR</a:t>
            </a:r>
            <a:r>
              <a:rPr lang="en-US" sz="1200" b="0" dirty="0"/>
              <a:t> should be the first thing you think 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38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con or Image Chunking: Four Items">
    <p:spTree>
      <p:nvGrpSpPr>
        <p:cNvPr id="1" name=""/>
        <p:cNvGrpSpPr/>
        <p:nvPr/>
      </p:nvGrpSpPr>
      <p:grpSpPr>
        <a:xfrm>
          <a:off x="0" y="0"/>
          <a:ext cx="0" cy="0"/>
          <a:chOff x="0" y="0"/>
          <a:chExt cx="0" cy="0"/>
        </a:xfrm>
      </p:grpSpPr>
      <p:sp>
        <p:nvSpPr>
          <p:cNvPr id="20" name="Content Placeholder 11"/>
          <p:cNvSpPr>
            <a:spLocks noGrp="1"/>
          </p:cNvSpPr>
          <p:nvPr>
            <p:ph sz="quarter" idx="20" hasCustomPrompt="1"/>
          </p:nvPr>
        </p:nvSpPr>
        <p:spPr>
          <a:xfrm>
            <a:off x="3470669" y="1831339"/>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 or icon</a:t>
            </a:r>
          </a:p>
        </p:txBody>
      </p:sp>
      <p:sp>
        <p:nvSpPr>
          <p:cNvPr id="15" name="Text Placeholder 3"/>
          <p:cNvSpPr>
            <a:spLocks noGrp="1"/>
          </p:cNvSpPr>
          <p:nvPr>
            <p:ph type="body" sz="quarter" idx="15" hasCustomPrompt="1"/>
          </p:nvPr>
        </p:nvSpPr>
        <p:spPr>
          <a:xfrm>
            <a:off x="701336"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13"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Title Case</a:t>
            </a:r>
          </a:p>
        </p:txBody>
      </p:sp>
      <p:sp>
        <p:nvSpPr>
          <p:cNvPr id="26" name="Content Placeholder 11"/>
          <p:cNvSpPr>
            <a:spLocks noGrp="1"/>
          </p:cNvSpPr>
          <p:nvPr>
            <p:ph sz="quarter" idx="23" hasCustomPrompt="1"/>
          </p:nvPr>
        </p:nvSpPr>
        <p:spPr>
          <a:xfrm>
            <a:off x="6245473"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 or icon</a:t>
            </a:r>
          </a:p>
        </p:txBody>
      </p:sp>
      <p:sp>
        <p:nvSpPr>
          <p:cNvPr id="27" name="Content Placeholder 11"/>
          <p:cNvSpPr>
            <a:spLocks noGrp="1"/>
          </p:cNvSpPr>
          <p:nvPr>
            <p:ph sz="quarter" idx="24" hasCustomPrompt="1"/>
          </p:nvPr>
        </p:nvSpPr>
        <p:spPr>
          <a:xfrm>
            <a:off x="8982231"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 or icon</a:t>
            </a:r>
          </a:p>
        </p:txBody>
      </p:sp>
      <p:sp>
        <p:nvSpPr>
          <p:cNvPr id="34" name="Text Placeholder 3"/>
          <p:cNvSpPr>
            <a:spLocks noGrp="1"/>
          </p:cNvSpPr>
          <p:nvPr>
            <p:ph type="body" sz="quarter" idx="25" hasCustomPrompt="1"/>
          </p:nvPr>
        </p:nvSpPr>
        <p:spPr>
          <a:xfrm>
            <a:off x="346406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35" name="Text Placeholder 3"/>
          <p:cNvSpPr>
            <a:spLocks noGrp="1"/>
          </p:cNvSpPr>
          <p:nvPr>
            <p:ph type="body" sz="quarter" idx="26" hasCustomPrompt="1"/>
          </p:nvPr>
        </p:nvSpPr>
        <p:spPr>
          <a:xfrm>
            <a:off x="6226800"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36" name="Text Placeholder 3"/>
          <p:cNvSpPr>
            <a:spLocks noGrp="1"/>
          </p:cNvSpPr>
          <p:nvPr>
            <p:ph type="body" sz="quarter" idx="27" hasCustomPrompt="1"/>
          </p:nvPr>
        </p:nvSpPr>
        <p:spPr>
          <a:xfrm>
            <a:off x="8991098" y="4683936"/>
            <a:ext cx="2503258" cy="12311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 </a:t>
            </a:r>
          </a:p>
        </p:txBody>
      </p:sp>
      <p:sp>
        <p:nvSpPr>
          <p:cNvPr id="12" name="Content Placeholder 11"/>
          <p:cNvSpPr>
            <a:spLocks noGrp="1"/>
          </p:cNvSpPr>
          <p:nvPr>
            <p:ph sz="quarter" idx="12" hasCustomPrompt="1"/>
          </p:nvPr>
        </p:nvSpPr>
        <p:spPr>
          <a:xfrm>
            <a:off x="695865" y="1831340"/>
            <a:ext cx="2503258" cy="2658533"/>
          </a:xfrm>
        </p:spPr>
        <p:txBody>
          <a:bodyPr lIns="182880" tIns="0" rIns="182880" bIns="0" anchor="ctr"/>
          <a:lstStyle>
            <a:lvl1pPr marL="0" indent="0" algn="ctr">
              <a:buNone/>
              <a:defRPr sz="2200" b="0" i="0" baseline="0">
                <a:latin typeface="Gotham Light" pitchFamily="50" charset="0"/>
                <a:ea typeface="Gotham Light" pitchFamily="50" charset="0"/>
                <a:cs typeface="Gotham Light" pitchFamily="50" charset="0"/>
              </a:defRPr>
            </a:lvl1pPr>
            <a:lvl2pPr algn="ctr">
              <a:defRPr sz="2200"/>
            </a:lvl2pPr>
            <a:lvl3pPr algn="ctr">
              <a:defRPr sz="2200"/>
            </a:lvl3pPr>
            <a:lvl4pPr algn="ctr">
              <a:defRPr sz="2200"/>
            </a:lvl4pPr>
            <a:lvl5pPr algn="ctr">
              <a:defRPr sz="2200"/>
            </a:lvl5pPr>
          </a:lstStyle>
          <a:p>
            <a:pPr lvl="0"/>
            <a:r>
              <a:rPr lang="en-US" dirty="0"/>
              <a:t>Click to add image or icon</a:t>
            </a:r>
          </a:p>
        </p:txBody>
      </p:sp>
    </p:spTree>
    <p:extLst>
      <p:ext uri="{BB962C8B-B14F-4D97-AF65-F5344CB8AC3E}">
        <p14:creationId xmlns:p14="http://schemas.microsoft.com/office/powerpoint/2010/main" val="141459265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dirty="0"/>
              <a:t>Click to Add Slide Title in Title Case</a:t>
            </a:r>
          </a:p>
        </p:txBody>
      </p:sp>
    </p:spTree>
    <p:extLst>
      <p:ext uri="{BB962C8B-B14F-4D97-AF65-F5344CB8AC3E}">
        <p14:creationId xmlns:p14="http://schemas.microsoft.com/office/powerpoint/2010/main" val="3388690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6.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 id="2147483693" r:id="rId2"/>
    <p:sldLayoutId id="214748369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Analytics</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Analytics: 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ATHENA</a:t>
            </a:r>
          </a:p>
          <a:p>
            <a:pPr lvl="1"/>
            <a:r>
              <a:rPr lang="en-US" sz="2000" dirty="0"/>
              <a:t>Used to query data in S3 using SQL queries</a:t>
            </a:r>
          </a:p>
          <a:p>
            <a:pPr lvl="1"/>
            <a:r>
              <a:rPr lang="en-US" sz="2000" dirty="0"/>
              <a:t>Serverless solution so underlying infrastructure is handled for you</a:t>
            </a:r>
          </a:p>
          <a:p>
            <a:pPr marL="0" indent="0">
              <a:spcBef>
                <a:spcPts val="800"/>
              </a:spcBef>
              <a:buNone/>
            </a:pPr>
            <a:r>
              <a:rPr lang="en-US" sz="2400" dirty="0">
                <a:solidFill>
                  <a:srgbClr val="FF9900"/>
                </a:solidFill>
              </a:rPr>
              <a:t>KINESIS FAMILY OF PRODUCTS</a:t>
            </a:r>
          </a:p>
          <a:p>
            <a:pPr lvl="1"/>
            <a:r>
              <a:rPr lang="en-US" sz="2000" dirty="0"/>
              <a:t>Used for stream or real-time processing of data (such as stock prices or video streaming)</a:t>
            </a:r>
          </a:p>
          <a:p>
            <a:pPr marL="0" indent="0">
              <a:spcBef>
                <a:spcPts val="800"/>
              </a:spcBef>
              <a:buNone/>
            </a:pPr>
            <a:r>
              <a:rPr lang="en-US" sz="2400" dirty="0" err="1">
                <a:solidFill>
                  <a:srgbClr val="FF9900"/>
                </a:solidFill>
              </a:rPr>
              <a:t>QUICKSIGHT</a:t>
            </a:r>
            <a:endParaRPr lang="en-US" sz="2400" dirty="0">
              <a:solidFill>
                <a:srgbClr val="FF9900"/>
              </a:solidFill>
            </a:endParaRPr>
          </a:p>
          <a:p>
            <a:pPr lvl="1"/>
            <a:r>
              <a:rPr lang="en-US" sz="2000" dirty="0"/>
              <a:t>Used for business intelligence/analytics to visualize your data using reports and dashboards</a:t>
            </a:r>
          </a:p>
          <a:p>
            <a:pPr marL="0" indent="0">
              <a:spcBef>
                <a:spcPts val="800"/>
              </a:spcBef>
              <a:buNone/>
            </a:pPr>
            <a:r>
              <a:rPr lang="en-US" sz="2400" dirty="0" err="1">
                <a:solidFill>
                  <a:srgbClr val="FF9900"/>
                </a:solidFill>
              </a:rPr>
              <a:t>EMR</a:t>
            </a:r>
            <a:r>
              <a:rPr lang="en-US" sz="2400" dirty="0">
                <a:solidFill>
                  <a:srgbClr val="FF9900"/>
                </a:solidFill>
              </a:rPr>
              <a:t> (ELASTIC MAPREDUCE)</a:t>
            </a:r>
          </a:p>
          <a:p>
            <a:pPr lvl="1"/>
            <a:r>
              <a:rPr lang="en-US" sz="2000" dirty="0"/>
              <a:t>A hosted Hadoop framework that also supports Spark, Hive and Presto</a:t>
            </a:r>
          </a:p>
          <a:p>
            <a:pPr lvl="2"/>
            <a:endParaRPr lang="en-US" sz="1600" dirty="0"/>
          </a:p>
        </p:txBody>
      </p:sp>
    </p:spTree>
    <p:extLst>
      <p:ext uri="{BB962C8B-B14F-4D97-AF65-F5344CB8AC3E}">
        <p14:creationId xmlns:p14="http://schemas.microsoft.com/office/powerpoint/2010/main" val="424302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888618" cy="5919895"/>
          </a:xfrm>
        </p:spPr>
        <p:txBody>
          <a:bodyPr/>
          <a:lstStyle/>
          <a:p>
            <a:pPr marL="0" indent="0">
              <a:spcBef>
                <a:spcPts val="600"/>
              </a:spcBef>
              <a:buSzPct val="100000"/>
              <a:buNone/>
            </a:pPr>
            <a:r>
              <a:rPr lang="en-US" sz="2600" dirty="0"/>
              <a:t>Course Introduction</a:t>
            </a:r>
          </a:p>
          <a:p>
            <a:pPr marL="0" indent="0">
              <a:spcBef>
                <a:spcPts val="600"/>
              </a:spcBef>
              <a:buSzPct val="100000"/>
              <a:buNone/>
            </a:pPr>
            <a:r>
              <a:rPr lang="en-US" sz="2600" dirty="0"/>
              <a:t>AWS Cloud Practitioner Refresher</a:t>
            </a:r>
          </a:p>
          <a:p>
            <a:pPr marL="0" indent="0">
              <a:spcBef>
                <a:spcPts val="600"/>
              </a:spcBef>
              <a:buSzPct val="100000"/>
              <a:buNone/>
            </a:pPr>
            <a:r>
              <a:rPr lang="en-US" sz="2600" dirty="0"/>
              <a:t>Authentication and Authorization – Identity and Access Management (IAM)</a:t>
            </a:r>
          </a:p>
          <a:p>
            <a:pPr marL="0" indent="0">
              <a:spcBef>
                <a:spcPts val="600"/>
              </a:spcBef>
              <a:buSzPct val="100000"/>
              <a:buNone/>
            </a:pPr>
            <a:r>
              <a:rPr lang="en-US" sz="2600" dirty="0"/>
              <a:t>Compute</a:t>
            </a:r>
          </a:p>
          <a:p>
            <a:pPr marL="0" indent="0">
              <a:spcBef>
                <a:spcPts val="600"/>
              </a:spcBef>
              <a:buSzPct val="100000"/>
              <a:buNone/>
            </a:pPr>
            <a:r>
              <a:rPr lang="en-US" sz="2600" dirty="0"/>
              <a:t>Elastic Load Balancing and Auto Scaling</a:t>
            </a:r>
          </a:p>
          <a:p>
            <a:pPr marL="0" indent="0">
              <a:spcBef>
                <a:spcPts val="600"/>
              </a:spcBef>
              <a:buSzPct val="100000"/>
              <a:buNone/>
            </a:pPr>
            <a:r>
              <a:rPr lang="en-US" sz="2600" dirty="0"/>
              <a:t>Networking</a:t>
            </a:r>
            <a:r>
              <a:rPr lang="en-US" sz="2600" dirty="0">
                <a:solidFill>
                  <a:schemeClr val="accent2"/>
                </a:solidFill>
              </a:rPr>
              <a:t> </a:t>
            </a:r>
          </a:p>
          <a:p>
            <a:pPr marL="0" indent="0">
              <a:spcBef>
                <a:spcPts val="600"/>
              </a:spcBef>
              <a:buSzPct val="100000"/>
              <a:buNone/>
            </a:pPr>
            <a:r>
              <a:rPr lang="en-US" sz="2600" dirty="0"/>
              <a:t>Storage</a:t>
            </a:r>
          </a:p>
          <a:p>
            <a:pPr marL="0" indent="0">
              <a:spcBef>
                <a:spcPts val="600"/>
              </a:spcBef>
              <a:buSzPct val="100000"/>
              <a:buNone/>
            </a:pPr>
            <a:r>
              <a:rPr lang="en-US" sz="2600" dirty="0"/>
              <a:t>Databases</a:t>
            </a:r>
          </a:p>
          <a:p>
            <a:pPr marL="0" indent="0">
              <a:spcBef>
                <a:spcPts val="600"/>
              </a:spcBef>
              <a:buSzPct val="100000"/>
              <a:buNone/>
            </a:pPr>
            <a:r>
              <a:rPr lang="en-US" sz="2600" dirty="0"/>
              <a:t>Data Migration and Transfer</a:t>
            </a:r>
          </a:p>
          <a:p>
            <a:pPr marL="0" indent="0">
              <a:spcBef>
                <a:spcPts val="600"/>
              </a:spcBef>
              <a:buSzPct val="100000"/>
              <a:buNone/>
            </a:pPr>
            <a:r>
              <a:rPr lang="en-US" sz="2600" dirty="0">
                <a:solidFill>
                  <a:schemeClr val="accent2"/>
                </a:solidFill>
              </a:rPr>
              <a:t>Analytics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 (Part 1)</a:t>
            </a:r>
          </a:p>
        </p:txBody>
      </p:sp>
    </p:spTree>
    <p:extLst>
      <p:ext uri="{BB962C8B-B14F-4D97-AF65-F5344CB8AC3E}">
        <p14:creationId xmlns:p14="http://schemas.microsoft.com/office/powerpoint/2010/main" val="1688978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7C9A8B10-8374-4496-BC6F-2B052D82E27E}"/>
              </a:ext>
            </a:extLst>
          </p:cNvPr>
          <p:cNvCxnSpPr>
            <a:cxnSpLocks/>
            <a:stCxn id="19" idx="3"/>
            <a:endCxn id="17" idx="1"/>
          </p:cNvCxnSpPr>
          <p:nvPr/>
        </p:nvCxnSpPr>
        <p:spPr>
          <a:xfrm flipV="1">
            <a:off x="4725487" y="2549299"/>
            <a:ext cx="2650739" cy="9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095E638-39DF-487F-A1F2-F5BC2D7EB2EB}"/>
              </a:ext>
            </a:extLst>
          </p:cNvPr>
          <p:cNvSpPr txBox="1"/>
          <p:nvPr/>
        </p:nvSpPr>
        <p:spPr>
          <a:xfrm>
            <a:off x="5030607" y="1789278"/>
            <a:ext cx="2167490" cy="673925"/>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Query data using SQL statements</a:t>
            </a:r>
          </a:p>
        </p:txBody>
      </p:sp>
      <p:sp>
        <p:nvSpPr>
          <p:cNvPr id="15" name="Title 14">
            <a:extLst>
              <a:ext uri="{FF2B5EF4-FFF2-40B4-BE49-F238E27FC236}">
                <a16:creationId xmlns:a16="http://schemas.microsoft.com/office/drawing/2014/main" id="{FEF560A1-6FBF-4AD9-B3A9-BD2FC0A91442}"/>
              </a:ext>
            </a:extLst>
          </p:cNvPr>
          <p:cNvSpPr>
            <a:spLocks noGrp="1"/>
          </p:cNvSpPr>
          <p:nvPr>
            <p:ph type="title"/>
          </p:nvPr>
        </p:nvSpPr>
        <p:spPr/>
        <p:txBody>
          <a:bodyPr/>
          <a:lstStyle/>
          <a:p>
            <a:r>
              <a:rPr lang="en-US" dirty="0"/>
              <a:t>Amazon Athena</a:t>
            </a:r>
          </a:p>
        </p:txBody>
      </p:sp>
      <p:pic>
        <p:nvPicPr>
          <p:cNvPr id="16" name="Graphic 8">
            <a:extLst>
              <a:ext uri="{FF2B5EF4-FFF2-40B4-BE49-F238E27FC236}">
                <a16:creationId xmlns:a16="http://schemas.microsoft.com/office/drawing/2014/main" id="{4AE8C902-BAE8-4F4B-849F-2BA385D7B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4400" y="187918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505A038D-0A3D-4333-81CA-F7F84734A81E}"/>
              </a:ext>
            </a:extLst>
          </p:cNvPr>
          <p:cNvSpPr/>
          <p:nvPr/>
        </p:nvSpPr>
        <p:spPr>
          <a:xfrm>
            <a:off x="7376226" y="1670526"/>
            <a:ext cx="2017156" cy="1757546"/>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18" name="TextBox 17">
            <a:extLst>
              <a:ext uri="{FF2B5EF4-FFF2-40B4-BE49-F238E27FC236}">
                <a16:creationId xmlns:a16="http://schemas.microsoft.com/office/drawing/2014/main" id="{D070A018-10EC-4B99-B20D-41F6E7E206F5}"/>
              </a:ext>
            </a:extLst>
          </p:cNvPr>
          <p:cNvSpPr txBox="1"/>
          <p:nvPr/>
        </p:nvSpPr>
        <p:spPr>
          <a:xfrm>
            <a:off x="7681346" y="2942837"/>
            <a:ext cx="1406916"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Data stored in S3</a:t>
            </a:r>
          </a:p>
        </p:txBody>
      </p:sp>
      <p:sp>
        <p:nvSpPr>
          <p:cNvPr id="19" name="Rectangle 18">
            <a:extLst>
              <a:ext uri="{FF2B5EF4-FFF2-40B4-BE49-F238E27FC236}">
                <a16:creationId xmlns:a16="http://schemas.microsoft.com/office/drawing/2014/main" id="{FCEDD464-3FF7-41CB-9C12-F797861D8CA3}"/>
              </a:ext>
            </a:extLst>
          </p:cNvPr>
          <p:cNvSpPr/>
          <p:nvPr/>
        </p:nvSpPr>
        <p:spPr>
          <a:xfrm>
            <a:off x="2708331" y="1671454"/>
            <a:ext cx="2017156" cy="1757546"/>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20" name="Graphic 14">
            <a:extLst>
              <a:ext uri="{FF2B5EF4-FFF2-40B4-BE49-F238E27FC236}">
                <a16:creationId xmlns:a16="http://schemas.microsoft.com/office/drawing/2014/main" id="{E4BEA56F-F54C-4185-9D07-AED0427A4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909" y="18801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B70C8C82-D3AB-4C9B-8A75-59123B47C68C}"/>
              </a:ext>
            </a:extLst>
          </p:cNvPr>
          <p:cNvSpPr txBox="1"/>
          <p:nvPr/>
        </p:nvSpPr>
        <p:spPr>
          <a:xfrm>
            <a:off x="3013451" y="2920707"/>
            <a:ext cx="1406916"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Amazon Athena</a:t>
            </a:r>
          </a:p>
        </p:txBody>
      </p:sp>
      <p:cxnSp>
        <p:nvCxnSpPr>
          <p:cNvPr id="26" name="Straight Arrow Connector 25">
            <a:extLst>
              <a:ext uri="{FF2B5EF4-FFF2-40B4-BE49-F238E27FC236}">
                <a16:creationId xmlns:a16="http://schemas.microsoft.com/office/drawing/2014/main" id="{8EF286FC-3CA6-4514-8702-C1B14FFECDB6}"/>
              </a:ext>
            </a:extLst>
          </p:cNvPr>
          <p:cNvCxnSpPr>
            <a:cxnSpLocks/>
          </p:cNvCxnSpPr>
          <p:nvPr/>
        </p:nvCxnSpPr>
        <p:spPr>
          <a:xfrm flipH="1">
            <a:off x="4725487" y="2763055"/>
            <a:ext cx="2650740"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3798755-D412-4434-AA60-9375B48A2AD1}"/>
              </a:ext>
            </a:extLst>
          </p:cNvPr>
          <p:cNvSpPr/>
          <p:nvPr/>
        </p:nvSpPr>
        <p:spPr>
          <a:xfrm>
            <a:off x="2707439" y="4626489"/>
            <a:ext cx="2017156" cy="1755648"/>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34" name="TextBox 33">
            <a:extLst>
              <a:ext uri="{FF2B5EF4-FFF2-40B4-BE49-F238E27FC236}">
                <a16:creationId xmlns:a16="http://schemas.microsoft.com/office/drawing/2014/main" id="{8C1AA398-82D1-4F1F-894D-0904F2BB780D}"/>
              </a:ext>
            </a:extLst>
          </p:cNvPr>
          <p:cNvSpPr txBox="1"/>
          <p:nvPr/>
        </p:nvSpPr>
        <p:spPr>
          <a:xfrm>
            <a:off x="3012559" y="5871171"/>
            <a:ext cx="1406916"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Amazon </a:t>
            </a:r>
            <a:r>
              <a:rPr kumimoji="0" lang="en-US" sz="20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QuickSight</a:t>
            </a:r>
            <a:endPar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36" name="Graphic 7">
            <a:extLst>
              <a:ext uri="{FF2B5EF4-FFF2-40B4-BE49-F238E27FC236}">
                <a16:creationId xmlns:a16="http://schemas.microsoft.com/office/drawing/2014/main" id="{1D8C7B9C-E929-472B-9344-F71916B6FB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5017" y="48304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Arrow Connector 38">
            <a:extLst>
              <a:ext uri="{FF2B5EF4-FFF2-40B4-BE49-F238E27FC236}">
                <a16:creationId xmlns:a16="http://schemas.microsoft.com/office/drawing/2014/main" id="{F0750081-615C-4973-B32F-12D8CD2C2440}"/>
              </a:ext>
            </a:extLst>
          </p:cNvPr>
          <p:cNvCxnSpPr>
            <a:cxnSpLocks/>
            <a:stCxn id="19" idx="2"/>
            <a:endCxn id="32" idx="0"/>
          </p:cNvCxnSpPr>
          <p:nvPr/>
        </p:nvCxnSpPr>
        <p:spPr>
          <a:xfrm flipH="1">
            <a:off x="3716017" y="3429000"/>
            <a:ext cx="892" cy="1197489"/>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C398D0F-334A-4655-8315-A1D77920873C}"/>
              </a:ext>
            </a:extLst>
          </p:cNvPr>
          <p:cNvSpPr txBox="1"/>
          <p:nvPr/>
        </p:nvSpPr>
        <p:spPr>
          <a:xfrm>
            <a:off x="2360238" y="3588950"/>
            <a:ext cx="2711558" cy="82310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Analyze data and visualize with </a:t>
            </a:r>
            <a:r>
              <a:rPr kumimoji="0" lang="en-US" sz="18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QuickSight</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reports and dashboards</a:t>
            </a:r>
          </a:p>
        </p:txBody>
      </p:sp>
    </p:spTree>
    <p:extLst>
      <p:ext uri="{BB962C8B-B14F-4D97-AF65-F5344CB8AC3E}">
        <p14:creationId xmlns:p14="http://schemas.microsoft.com/office/powerpoint/2010/main" val="4246882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8" grpId="0"/>
      <p:bldP spid="19" grpId="0" animBg="1"/>
      <p:bldP spid="25" grpId="0"/>
      <p:bldP spid="32" grpId="0" animBg="1"/>
      <p:bldP spid="34" grpId="0"/>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581648-EA5B-49A2-A35B-3340BEEFE402}"/>
              </a:ext>
            </a:extLst>
          </p:cNvPr>
          <p:cNvSpPr>
            <a:spLocks noGrp="1"/>
          </p:cNvSpPr>
          <p:nvPr>
            <p:ph type="body" sz="quarter" idx="10"/>
          </p:nvPr>
        </p:nvSpPr>
        <p:spPr/>
        <p:txBody>
          <a:bodyPr/>
          <a:lstStyle/>
          <a:p>
            <a:r>
              <a:rPr lang="en-US" sz="2800" dirty="0">
                <a:latin typeface="+mj-lt"/>
              </a:rPr>
              <a:t>Serverless</a:t>
            </a:r>
          </a:p>
          <a:p>
            <a:pPr lvl="1"/>
            <a:r>
              <a:rPr lang="en-US" sz="2400" dirty="0">
                <a:latin typeface="+mj-lt"/>
              </a:rPr>
              <a:t>The underlying instances are handled </a:t>
            </a:r>
            <a:br>
              <a:rPr lang="en-US" sz="2400" dirty="0">
                <a:latin typeface="+mj-lt"/>
              </a:rPr>
            </a:br>
            <a:r>
              <a:rPr lang="en-US" sz="2400" dirty="0">
                <a:latin typeface="+mj-lt"/>
              </a:rPr>
              <a:t>by AWS</a:t>
            </a:r>
          </a:p>
          <a:p>
            <a:pPr lvl="1"/>
            <a:r>
              <a:rPr lang="en-US" sz="2400" dirty="0">
                <a:latin typeface="+mj-lt"/>
              </a:rPr>
              <a:t>Fast querying due to parallel execution</a:t>
            </a:r>
          </a:p>
          <a:p>
            <a:r>
              <a:rPr lang="en-US" sz="2800" dirty="0">
                <a:latin typeface="+mj-lt"/>
              </a:rPr>
              <a:t>Use cases</a:t>
            </a:r>
          </a:p>
          <a:p>
            <a:pPr lvl="1"/>
            <a:r>
              <a:rPr lang="en-US" sz="2400" dirty="0">
                <a:latin typeface="+mj-lt"/>
              </a:rPr>
              <a:t>Querying AWS logs (</a:t>
            </a:r>
            <a:r>
              <a:rPr lang="en-US" sz="2400" dirty="0" err="1">
                <a:latin typeface="+mj-lt"/>
              </a:rPr>
              <a:t>CloudWatch,VPC</a:t>
            </a:r>
            <a:r>
              <a:rPr lang="en-US" sz="2400" dirty="0">
                <a:latin typeface="+mj-lt"/>
              </a:rPr>
              <a:t> Flow Logs, CloudTrail, etc.)</a:t>
            </a:r>
          </a:p>
          <a:p>
            <a:pPr lvl="1"/>
            <a:r>
              <a:rPr lang="en-US" sz="2400" dirty="0">
                <a:latin typeface="+mj-lt"/>
              </a:rPr>
              <a:t>Business intelligence/analytics</a:t>
            </a:r>
          </a:p>
          <a:p>
            <a:pPr lvl="1"/>
            <a:r>
              <a:rPr lang="en-US" sz="2400" dirty="0">
                <a:latin typeface="+mj-lt"/>
              </a:rPr>
              <a:t>Querying S3 using SQL statements</a:t>
            </a:r>
          </a:p>
        </p:txBody>
      </p:sp>
      <p:sp>
        <p:nvSpPr>
          <p:cNvPr id="5" name="Content Placeholder 4">
            <a:extLst>
              <a:ext uri="{FF2B5EF4-FFF2-40B4-BE49-F238E27FC236}">
                <a16:creationId xmlns:a16="http://schemas.microsoft.com/office/drawing/2014/main" id="{C016790D-3243-401C-A6C8-BA6A7E02D98E}"/>
              </a:ext>
            </a:extLst>
          </p:cNvPr>
          <p:cNvSpPr>
            <a:spLocks noGrp="1"/>
          </p:cNvSpPr>
          <p:nvPr>
            <p:ph sz="quarter" idx="14"/>
          </p:nvPr>
        </p:nvSpPr>
        <p:spPr/>
        <p:txBody>
          <a:bodyPr/>
          <a:lstStyle/>
          <a:p>
            <a:r>
              <a:rPr lang="en-US" dirty="0"/>
              <a:t>Amazon </a:t>
            </a:r>
            <a:br>
              <a:rPr lang="en-US" dirty="0"/>
            </a:br>
            <a:r>
              <a:rPr lang="en-US" dirty="0"/>
              <a:t>Athena</a:t>
            </a:r>
          </a:p>
        </p:txBody>
      </p:sp>
      <p:pic>
        <p:nvPicPr>
          <p:cNvPr id="6" name="Graphic 14">
            <a:extLst>
              <a:ext uri="{FF2B5EF4-FFF2-40B4-BE49-F238E27FC236}">
                <a16:creationId xmlns:a16="http://schemas.microsoft.com/office/drawing/2014/main" id="{96AE7571-44E7-4548-BCD5-157936740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657" y="209386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309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365889"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Using Athena to Query S3 Data</a:t>
            </a:r>
          </a:p>
        </p:txBody>
      </p:sp>
      <p:pic>
        <p:nvPicPr>
          <p:cNvPr id="9" name="Picture 8" descr="A blue sign with white text&#10;&#10;Description automatically generated with medium confidence">
            <a:extLst>
              <a:ext uri="{FF2B5EF4-FFF2-40B4-BE49-F238E27FC236}">
                <a16:creationId xmlns:a16="http://schemas.microsoft.com/office/drawing/2014/main" id="{186DB2F7-B225-4069-0079-B7443FF17F83}"/>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1743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DB963AF-CD61-4CB2-A934-CE4C849D3E78}"/>
              </a:ext>
            </a:extLst>
          </p:cNvPr>
          <p:cNvSpPr>
            <a:spLocks noGrp="1"/>
          </p:cNvSpPr>
          <p:nvPr>
            <p:ph type="body" sz="quarter" idx="25"/>
          </p:nvPr>
        </p:nvSpPr>
        <p:spPr>
          <a:xfrm>
            <a:off x="3464068" y="4636434"/>
            <a:ext cx="2503258" cy="1231106"/>
          </a:xfrm>
        </p:spPr>
        <p:txBody>
          <a:bodyPr/>
          <a:lstStyle/>
          <a:p>
            <a:r>
              <a:rPr lang="en-US" dirty="0"/>
              <a:t>Kinesis </a:t>
            </a:r>
            <a:br>
              <a:rPr lang="en-US" dirty="0"/>
            </a:br>
            <a:r>
              <a:rPr lang="en-US" dirty="0"/>
              <a:t>Data Streams</a:t>
            </a:r>
          </a:p>
        </p:txBody>
      </p:sp>
      <p:sp>
        <p:nvSpPr>
          <p:cNvPr id="7" name="Text Placeholder 6">
            <a:extLst>
              <a:ext uri="{FF2B5EF4-FFF2-40B4-BE49-F238E27FC236}">
                <a16:creationId xmlns:a16="http://schemas.microsoft.com/office/drawing/2014/main" id="{E9431497-8C91-4D36-9042-A028BBB0DC5E}"/>
              </a:ext>
            </a:extLst>
          </p:cNvPr>
          <p:cNvSpPr>
            <a:spLocks noGrp="1"/>
          </p:cNvSpPr>
          <p:nvPr>
            <p:ph type="body" sz="quarter" idx="15"/>
          </p:nvPr>
        </p:nvSpPr>
        <p:spPr>
          <a:xfrm>
            <a:off x="701336" y="4636434"/>
            <a:ext cx="2503258" cy="1231106"/>
          </a:xfrm>
        </p:spPr>
        <p:txBody>
          <a:bodyPr/>
          <a:lstStyle/>
          <a:p>
            <a:r>
              <a:rPr lang="en-US" dirty="0"/>
              <a:t>Kinesis </a:t>
            </a:r>
            <a:br>
              <a:rPr lang="en-US" dirty="0"/>
            </a:br>
            <a:r>
              <a:rPr lang="en-US" dirty="0"/>
              <a:t>Video Streams</a:t>
            </a:r>
          </a:p>
        </p:txBody>
      </p:sp>
      <p:sp>
        <p:nvSpPr>
          <p:cNvPr id="3" name="Title 2">
            <a:extLst>
              <a:ext uri="{FF2B5EF4-FFF2-40B4-BE49-F238E27FC236}">
                <a16:creationId xmlns:a16="http://schemas.microsoft.com/office/drawing/2014/main" id="{72F157D1-8F4B-4CDB-B383-46A189968F84}"/>
              </a:ext>
            </a:extLst>
          </p:cNvPr>
          <p:cNvSpPr>
            <a:spLocks noGrp="1"/>
          </p:cNvSpPr>
          <p:nvPr>
            <p:ph type="title"/>
          </p:nvPr>
        </p:nvSpPr>
        <p:spPr/>
        <p:txBody>
          <a:bodyPr/>
          <a:lstStyle/>
          <a:p>
            <a:r>
              <a:rPr lang="en-US" sz="3730" dirty="0"/>
              <a:t>Big Data Stream (Real-Time) Processing</a:t>
            </a:r>
          </a:p>
        </p:txBody>
      </p:sp>
      <p:sp>
        <p:nvSpPr>
          <p:cNvPr id="9" name="Text Placeholder 8">
            <a:extLst>
              <a:ext uri="{FF2B5EF4-FFF2-40B4-BE49-F238E27FC236}">
                <a16:creationId xmlns:a16="http://schemas.microsoft.com/office/drawing/2014/main" id="{91948989-BA04-48F5-A13E-51D62A55AAAF}"/>
              </a:ext>
            </a:extLst>
          </p:cNvPr>
          <p:cNvSpPr>
            <a:spLocks noGrp="1"/>
          </p:cNvSpPr>
          <p:nvPr>
            <p:ph type="body" sz="quarter" idx="26"/>
          </p:nvPr>
        </p:nvSpPr>
        <p:spPr>
          <a:xfrm>
            <a:off x="6226800" y="4636434"/>
            <a:ext cx="2503258" cy="1231106"/>
          </a:xfrm>
        </p:spPr>
        <p:txBody>
          <a:bodyPr/>
          <a:lstStyle/>
          <a:p>
            <a:r>
              <a:rPr lang="en-US" dirty="0"/>
              <a:t>Kinesis</a:t>
            </a:r>
            <a:br>
              <a:rPr lang="en-US" dirty="0"/>
            </a:br>
            <a:r>
              <a:rPr lang="en-US" dirty="0"/>
              <a:t>Data Firehose</a:t>
            </a:r>
          </a:p>
        </p:txBody>
      </p:sp>
      <p:sp>
        <p:nvSpPr>
          <p:cNvPr id="17" name="Text Placeholder 16">
            <a:extLst>
              <a:ext uri="{FF2B5EF4-FFF2-40B4-BE49-F238E27FC236}">
                <a16:creationId xmlns:a16="http://schemas.microsoft.com/office/drawing/2014/main" id="{FA32FC83-AA40-44C9-9668-90162B02B7AA}"/>
              </a:ext>
            </a:extLst>
          </p:cNvPr>
          <p:cNvSpPr>
            <a:spLocks noGrp="1"/>
          </p:cNvSpPr>
          <p:nvPr>
            <p:ph type="body" sz="quarter" idx="27"/>
          </p:nvPr>
        </p:nvSpPr>
        <p:spPr>
          <a:xfrm>
            <a:off x="8991098" y="4636434"/>
            <a:ext cx="2503258" cy="1231106"/>
          </a:xfrm>
        </p:spPr>
        <p:txBody>
          <a:bodyPr/>
          <a:lstStyle/>
          <a:p>
            <a:r>
              <a:rPr lang="en-US" dirty="0"/>
              <a:t>Kinesis</a:t>
            </a:r>
            <a:br>
              <a:rPr lang="en-US" dirty="0"/>
            </a:br>
            <a:r>
              <a:rPr lang="en-US" dirty="0"/>
              <a:t>Data Analytics</a:t>
            </a:r>
          </a:p>
        </p:txBody>
      </p:sp>
      <p:pic>
        <p:nvPicPr>
          <p:cNvPr id="4" name="Picture 3">
            <a:extLst>
              <a:ext uri="{FF2B5EF4-FFF2-40B4-BE49-F238E27FC236}">
                <a16:creationId xmlns:a16="http://schemas.microsoft.com/office/drawing/2014/main" id="{3DE583D6-F9A3-4F61-A892-10B6720081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19725" y="1590852"/>
            <a:ext cx="952549" cy="952549"/>
          </a:xfrm>
          <a:prstGeom prst="rect">
            <a:avLst/>
          </a:prstGeom>
        </p:spPr>
      </p:pic>
      <p:sp>
        <p:nvSpPr>
          <p:cNvPr id="14" name="Text Placeholder 8">
            <a:extLst>
              <a:ext uri="{FF2B5EF4-FFF2-40B4-BE49-F238E27FC236}">
                <a16:creationId xmlns:a16="http://schemas.microsoft.com/office/drawing/2014/main" id="{9DF7FA9A-6AAC-41FD-9430-A25B1409E3A3}"/>
              </a:ext>
            </a:extLst>
          </p:cNvPr>
          <p:cNvSpPr txBox="1">
            <a:spLocks/>
          </p:cNvSpPr>
          <p:nvPr/>
        </p:nvSpPr>
        <p:spPr>
          <a:xfrm>
            <a:off x="4876915" y="2666218"/>
            <a:ext cx="2503258" cy="1231106"/>
          </a:xfrm>
          <a:prstGeom prst="rect">
            <a:avLst/>
          </a:prstGeom>
        </p:spPr>
        <p:txBody>
          <a:bodyPr vert="horz" lIns="182880" tIns="0" rIns="182880" bIns="0" rtlCol="0">
            <a:noAutofit/>
          </a:bodyPr>
          <a:lstStyle>
            <a:lvl1pPr marL="0" indent="0" algn="ctr" defTabSz="586003" rtl="0" eaLnBrk="1" latinLnBrk="0" hangingPunct="1">
              <a:lnSpc>
                <a:spcPct val="100000"/>
              </a:lnSpc>
              <a:spcBef>
                <a:spcPts val="600"/>
              </a:spcBef>
              <a:buClrTx/>
              <a:buSzPct val="75000"/>
              <a:buFont typeface="Myriad Pro" panose="020B0503030403020204" pitchFamily="34" charset="0"/>
              <a:buNone/>
              <a:defRPr sz="2000" b="0" i="0" kern="1200">
                <a:solidFill>
                  <a:schemeClr val="tx1"/>
                </a:solidFill>
                <a:latin typeface="+mn-lt"/>
                <a:ea typeface="Gotham Book" panose="02000604040000020004" pitchFamily="50" charset="0"/>
                <a:cs typeface="Gotham Book" panose="02000604040000020004" pitchFamily="50" charset="0"/>
              </a:defRPr>
            </a:lvl1pPr>
            <a:lvl2pPr marL="586003" indent="-288930"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2pPr>
            <a:lvl3pPr marL="883074" indent="-286898" algn="l" defTabSz="586003" rtl="0" eaLnBrk="1" latinLnBrk="0" hangingPunct="1">
              <a:lnSpc>
                <a:spcPct val="100000"/>
              </a:lnSpc>
              <a:spcBef>
                <a:spcPts val="600"/>
              </a:spcBef>
              <a:buClrTx/>
              <a:buSzPct val="75000"/>
              <a:buFont typeface="Lucida Grande"/>
              <a:buChar char="•"/>
              <a:defRPr sz="2400" b="0" i="0" kern="1200">
                <a:solidFill>
                  <a:schemeClr val="tx1"/>
                </a:solidFill>
                <a:latin typeface="Gotham Book" panose="02000604040000020004" pitchFamily="50" charset="0"/>
                <a:ea typeface="Gotham Book" panose="02000604040000020004" pitchFamily="50" charset="0"/>
                <a:cs typeface="Gotham Book" panose="02000604040000020004" pitchFamily="50" charset="0"/>
              </a:defRPr>
            </a:lvl3pPr>
            <a:lvl4pPr marL="1200150" indent="-317500" algn="l" defTabSz="586003" rtl="0" eaLnBrk="1" latinLnBrk="0" hangingPunct="1">
              <a:lnSpc>
                <a:spcPct val="100000"/>
              </a:lnSpc>
              <a:spcBef>
                <a:spcPts val="600"/>
              </a:spcBef>
              <a:buClrTx/>
              <a:buSzPct val="75000"/>
              <a:buFont typeface="Wingdings" panose="05000000000000000000" pitchFamily="2" charset="2"/>
              <a:buChar char="§"/>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4pPr>
            <a:lvl5pPr marL="1371600" indent="-274638" algn="l" defTabSz="586003" rtl="0" eaLnBrk="1" latinLnBrk="0" hangingPunct="1">
              <a:lnSpc>
                <a:spcPct val="100000"/>
              </a:lnSpc>
              <a:spcBef>
                <a:spcPts val="600"/>
              </a:spcBef>
              <a:buClrTx/>
              <a:buSzPct val="75000"/>
              <a:buFont typeface="Myriad Pro Light" panose="020B0403030403020204" pitchFamily="34" charset="0"/>
              <a:buChar char="-"/>
              <a:tabLst/>
              <a:defRPr sz="2400" b="0" i="0" kern="1200" baseline="0">
                <a:solidFill>
                  <a:schemeClr val="tx1"/>
                </a:solidFill>
                <a:latin typeface="Gotham Book" panose="02000604040000020004" pitchFamily="50" charset="0"/>
                <a:ea typeface="Gotham Book" panose="02000604040000020004" pitchFamily="50" charset="0"/>
                <a:cs typeface="Gotham Book" panose="02000604040000020004" pitchFamily="50"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marL="0" marR="0" lvl="0" indent="0" algn="ctr" defTabSz="586003" rtl="0" eaLnBrk="1" fontAlgn="auto" latinLnBrk="0" hangingPunct="1">
              <a:lnSpc>
                <a:spcPct val="100000"/>
              </a:lnSpc>
              <a:spcBef>
                <a:spcPts val="600"/>
              </a:spcBef>
              <a:spcAft>
                <a:spcPts val="0"/>
              </a:spcAft>
              <a:buClrTx/>
              <a:buSzPct val="75000"/>
              <a:buFont typeface="Myriad Pro" panose="020B0503030403020204" pitchFamily="34" charset="0"/>
              <a:buNone/>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a:rPr>
              <a:t>Amazon Kinesis</a:t>
            </a:r>
          </a:p>
        </p:txBody>
      </p:sp>
      <p:pic>
        <p:nvPicPr>
          <p:cNvPr id="24" name="Content Placeholder 23">
            <a:extLst>
              <a:ext uri="{FF2B5EF4-FFF2-40B4-BE49-F238E27FC236}">
                <a16:creationId xmlns:a16="http://schemas.microsoft.com/office/drawing/2014/main" id="{7232DC47-55A7-4EA6-89E5-17AD643006DB}"/>
              </a:ext>
            </a:extLst>
          </p:cNvPr>
          <p:cNvPicPr>
            <a:picLocks noGrp="1" noChangeAspect="1"/>
          </p:cNvPicPr>
          <p:nvPr>
            <p:ph sz="quarter" idx="12"/>
          </p:nvPr>
        </p:nvPicPr>
        <p:blipFill>
          <a:blip r:embed="rId4" cstate="print">
            <a:extLst>
              <a:ext uri="{28A0092B-C50C-407E-A947-70E740481C1C}">
                <a14:useLocalDpi xmlns:a14="http://schemas.microsoft.com/office/drawing/2010/main" val="0"/>
              </a:ext>
            </a:extLst>
          </a:blip>
          <a:stretch>
            <a:fillRect/>
          </a:stretch>
        </p:blipFill>
        <p:spPr>
          <a:xfrm>
            <a:off x="1470794" y="3598840"/>
            <a:ext cx="952549" cy="952549"/>
          </a:xfrm>
        </p:spPr>
      </p:pic>
      <p:pic>
        <p:nvPicPr>
          <p:cNvPr id="26" name="Content Placeholder 25">
            <a:extLst>
              <a:ext uri="{FF2B5EF4-FFF2-40B4-BE49-F238E27FC236}">
                <a16:creationId xmlns:a16="http://schemas.microsoft.com/office/drawing/2014/main" id="{C2447CD0-4424-445A-827D-B8773F0447F0}"/>
              </a:ext>
            </a:extLst>
          </p:cNvPr>
          <p:cNvPicPr>
            <a:picLocks noGrp="1" noChangeAspect="1"/>
          </p:cNvPicPr>
          <p:nvPr>
            <p:ph sz="quarter" idx="20"/>
          </p:nvPr>
        </p:nvPicPr>
        <p:blipFill>
          <a:blip r:embed="rId5" cstate="print">
            <a:extLst>
              <a:ext uri="{28A0092B-C50C-407E-A947-70E740481C1C}">
                <a14:useLocalDpi xmlns:a14="http://schemas.microsoft.com/office/drawing/2010/main" val="0"/>
              </a:ext>
            </a:extLst>
          </a:blip>
          <a:stretch>
            <a:fillRect/>
          </a:stretch>
        </p:blipFill>
        <p:spPr>
          <a:xfrm>
            <a:off x="4245744" y="3598840"/>
            <a:ext cx="952549" cy="952549"/>
          </a:xfrm>
        </p:spPr>
      </p:pic>
      <p:pic>
        <p:nvPicPr>
          <p:cNvPr id="30" name="Content Placeholder 29">
            <a:extLst>
              <a:ext uri="{FF2B5EF4-FFF2-40B4-BE49-F238E27FC236}">
                <a16:creationId xmlns:a16="http://schemas.microsoft.com/office/drawing/2014/main" id="{69E2CAE4-F7D5-453E-9935-07C061F4638B}"/>
              </a:ext>
            </a:extLst>
          </p:cNvPr>
          <p:cNvPicPr>
            <a:picLocks noGrp="1" noChangeAspect="1"/>
          </p:cNvPicPr>
          <p:nvPr>
            <p:ph sz="quarter" idx="24"/>
          </p:nvPr>
        </p:nvPicPr>
        <p:blipFill>
          <a:blip r:embed="rId6" cstate="print">
            <a:extLst>
              <a:ext uri="{28A0092B-C50C-407E-A947-70E740481C1C}">
                <a14:useLocalDpi xmlns:a14="http://schemas.microsoft.com/office/drawing/2010/main" val="0"/>
              </a:ext>
            </a:extLst>
          </a:blip>
          <a:stretch>
            <a:fillRect/>
          </a:stretch>
        </p:blipFill>
        <p:spPr>
          <a:xfrm>
            <a:off x="9757544" y="3598840"/>
            <a:ext cx="952549" cy="952549"/>
          </a:xfrm>
        </p:spPr>
      </p:pic>
      <p:pic>
        <p:nvPicPr>
          <p:cNvPr id="34" name="Content Placeholder 33">
            <a:extLst>
              <a:ext uri="{FF2B5EF4-FFF2-40B4-BE49-F238E27FC236}">
                <a16:creationId xmlns:a16="http://schemas.microsoft.com/office/drawing/2014/main" id="{528148A4-645D-4ABC-B518-0CE9E2394DA0}"/>
              </a:ext>
            </a:extLst>
          </p:cNvPr>
          <p:cNvPicPr>
            <a:picLocks noGrp="1" noChangeAspect="1"/>
          </p:cNvPicPr>
          <p:nvPr>
            <p:ph sz="quarter" idx="23"/>
          </p:nvPr>
        </p:nvPicPr>
        <p:blipFill>
          <a:blip r:embed="rId7" cstate="print">
            <a:extLst>
              <a:ext uri="{28A0092B-C50C-407E-A947-70E740481C1C}">
                <a14:useLocalDpi xmlns:a14="http://schemas.microsoft.com/office/drawing/2010/main" val="0"/>
              </a:ext>
            </a:extLst>
          </a:blip>
          <a:stretch>
            <a:fillRect/>
          </a:stretch>
        </p:blipFill>
        <p:spPr>
          <a:xfrm>
            <a:off x="7020694" y="3598840"/>
            <a:ext cx="952549" cy="952549"/>
          </a:xfrm>
        </p:spPr>
      </p:pic>
      <p:sp>
        <p:nvSpPr>
          <p:cNvPr id="35" name="Left Brace 34">
            <a:extLst>
              <a:ext uri="{FF2B5EF4-FFF2-40B4-BE49-F238E27FC236}">
                <a16:creationId xmlns:a16="http://schemas.microsoft.com/office/drawing/2014/main" id="{45387DF9-9E6A-476D-AC9F-EEBC153E96AF}"/>
              </a:ext>
            </a:extLst>
          </p:cNvPr>
          <p:cNvSpPr/>
          <p:nvPr/>
        </p:nvSpPr>
        <p:spPr>
          <a:xfrm rot="5400000">
            <a:off x="5861710" y="-890747"/>
            <a:ext cx="505839" cy="8335015"/>
          </a:xfrm>
          <a:prstGeom prst="leftBrace">
            <a:avLst/>
          </a:prstGeom>
          <a:ln w="12700">
            <a:solidFill>
              <a:srgbClr val="693CC5"/>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96136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7" grpId="0" build="p"/>
      <p:bldP spid="9" grpId="0" build="p"/>
      <p:bldP spid="17" grpId="0" build="p"/>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F157D1-8F4B-4CDB-B383-46A189968F84}"/>
              </a:ext>
            </a:extLst>
          </p:cNvPr>
          <p:cNvSpPr>
            <a:spLocks noGrp="1"/>
          </p:cNvSpPr>
          <p:nvPr>
            <p:ph type="title"/>
          </p:nvPr>
        </p:nvSpPr>
        <p:spPr/>
        <p:txBody>
          <a:bodyPr/>
          <a:lstStyle/>
          <a:p>
            <a:r>
              <a:rPr lang="en-US" sz="3730" dirty="0"/>
              <a:t>The Kinesis Family of Services</a:t>
            </a:r>
          </a:p>
        </p:txBody>
      </p:sp>
      <p:graphicFrame>
        <p:nvGraphicFramePr>
          <p:cNvPr id="33" name="Table 33">
            <a:extLst>
              <a:ext uri="{FF2B5EF4-FFF2-40B4-BE49-F238E27FC236}">
                <a16:creationId xmlns:a16="http://schemas.microsoft.com/office/drawing/2014/main" id="{01F07816-C0D4-493C-9E4A-0D3D795A48E8}"/>
              </a:ext>
            </a:extLst>
          </p:cNvPr>
          <p:cNvGraphicFramePr>
            <a:graphicFrameLocks noGrp="1"/>
          </p:cNvGraphicFramePr>
          <p:nvPr/>
        </p:nvGraphicFramePr>
        <p:xfrm>
          <a:off x="505403" y="1321139"/>
          <a:ext cx="11181193" cy="4691061"/>
        </p:xfrm>
        <a:graphic>
          <a:graphicData uri="http://schemas.openxmlformats.org/drawingml/2006/table">
            <a:tbl>
              <a:tblPr firstRow="1" bandRow="1">
                <a:tableStyleId>{073A0DAA-6AF3-43AB-8588-CEC1D06C72B9}</a:tableStyleId>
              </a:tblPr>
              <a:tblGrid>
                <a:gridCol w="2756790">
                  <a:extLst>
                    <a:ext uri="{9D8B030D-6E8A-4147-A177-3AD203B41FA5}">
                      <a16:colId xmlns:a16="http://schemas.microsoft.com/office/drawing/2014/main" val="1074423436"/>
                    </a:ext>
                  </a:extLst>
                </a:gridCol>
                <a:gridCol w="8424403">
                  <a:extLst>
                    <a:ext uri="{9D8B030D-6E8A-4147-A177-3AD203B41FA5}">
                      <a16:colId xmlns:a16="http://schemas.microsoft.com/office/drawing/2014/main" val="1786999161"/>
                    </a:ext>
                  </a:extLst>
                </a:gridCol>
              </a:tblGrid>
              <a:tr h="440687">
                <a:tc>
                  <a:txBody>
                    <a:bodyPr/>
                    <a:lstStyle/>
                    <a:p>
                      <a:r>
                        <a:rPr lang="en-US" sz="2400" dirty="0"/>
                        <a:t>SERVICE</a:t>
                      </a:r>
                    </a:p>
                  </a:txBody>
                  <a:tcPr/>
                </a:tc>
                <a:tc>
                  <a:txBody>
                    <a:bodyPr/>
                    <a:lstStyle/>
                    <a:p>
                      <a:r>
                        <a:rPr lang="en-US" sz="2400" dirty="0"/>
                        <a:t>HIGHLIGHTS</a:t>
                      </a:r>
                    </a:p>
                  </a:txBody>
                  <a:tcPr/>
                </a:tc>
                <a:extLst>
                  <a:ext uri="{0D108BD9-81ED-4DB2-BD59-A6C34878D82A}">
                    <a16:rowId xmlns:a16="http://schemas.microsoft.com/office/drawing/2014/main" val="1592293592"/>
                  </a:ext>
                </a:extLst>
              </a:tr>
              <a:tr h="798953">
                <a:tc>
                  <a:txBody>
                    <a:bodyPr/>
                    <a:lstStyle/>
                    <a:p>
                      <a:pPr marL="0" indent="0"/>
                      <a:r>
                        <a:rPr lang="en-US" sz="1700" dirty="0"/>
                        <a:t>Video Streams</a:t>
                      </a:r>
                    </a:p>
                  </a:txBody>
                  <a:tcPr marL="914400" anchor="ctr"/>
                </a:tc>
                <a:tc>
                  <a:txBody>
                    <a:bodyPr/>
                    <a:lstStyle/>
                    <a:p>
                      <a:pPr marL="285750" indent="-285750">
                        <a:buFont typeface="Arial" panose="020B0604020202020204" pitchFamily="34" charset="0"/>
                        <a:buChar char="•"/>
                      </a:pPr>
                      <a:r>
                        <a:rPr lang="en-US" sz="1700" dirty="0"/>
                        <a:t>Ingests, processes/streams and stores streaming video and audio data</a:t>
                      </a:r>
                    </a:p>
                  </a:txBody>
                  <a:tcPr anchor="ctr"/>
                </a:tc>
                <a:extLst>
                  <a:ext uri="{0D108BD9-81ED-4DB2-BD59-A6C34878D82A}">
                    <a16:rowId xmlns:a16="http://schemas.microsoft.com/office/drawing/2014/main" val="2591149059"/>
                  </a:ext>
                </a:extLst>
              </a:tr>
              <a:tr h="1336750">
                <a:tc>
                  <a:txBody>
                    <a:bodyPr/>
                    <a:lstStyle/>
                    <a:p>
                      <a:pPr marL="0" indent="0"/>
                      <a:r>
                        <a:rPr lang="en-US" sz="1700" dirty="0"/>
                        <a:t>Data Streams</a:t>
                      </a:r>
                    </a:p>
                  </a:txBody>
                  <a:tcPr marL="914400" anchor="ctr"/>
                </a:tc>
                <a:tc>
                  <a:txBody>
                    <a:bodyPr/>
                    <a:lstStyle/>
                    <a:p>
                      <a:pPr marL="285750" indent="-285750">
                        <a:buFont typeface="Arial" panose="020B0604020202020204" pitchFamily="34" charset="0"/>
                        <a:buChar char="•"/>
                      </a:pPr>
                      <a:r>
                        <a:rPr lang="en-US" sz="1700" dirty="0"/>
                        <a:t>Ingests, processes and stores streaming data, breaking it into “shards”</a:t>
                      </a:r>
                    </a:p>
                    <a:p>
                      <a:pPr marL="285750" indent="-285750">
                        <a:buFont typeface="Arial" panose="020B0604020202020204" pitchFamily="34" charset="0"/>
                        <a:buChar char="•"/>
                      </a:pPr>
                      <a:r>
                        <a:rPr lang="en-US" sz="1700" dirty="0"/>
                        <a:t>Data has to be processed (e.g., Lambda, Data Analytics) before storing (which is optional)</a:t>
                      </a:r>
                    </a:p>
                  </a:txBody>
                  <a:tcPr anchor="ctr"/>
                </a:tc>
                <a:extLst>
                  <a:ext uri="{0D108BD9-81ED-4DB2-BD59-A6C34878D82A}">
                    <a16:rowId xmlns:a16="http://schemas.microsoft.com/office/drawing/2014/main" val="2158601525"/>
                  </a:ext>
                </a:extLst>
              </a:tr>
              <a:tr h="1087027">
                <a:tc>
                  <a:txBody>
                    <a:bodyPr/>
                    <a:lstStyle/>
                    <a:p>
                      <a:pPr marL="0" indent="0"/>
                      <a:r>
                        <a:rPr lang="en-US" sz="1700" dirty="0"/>
                        <a:t>Data Firehose</a:t>
                      </a:r>
                    </a:p>
                  </a:txBody>
                  <a:tcPr marL="914400" anchor="ctr"/>
                </a:tc>
                <a:tc>
                  <a:txBody>
                    <a:bodyPr/>
                    <a:lstStyle/>
                    <a:p>
                      <a:pPr marL="285750" indent="-285750">
                        <a:buFont typeface="Arial" panose="020B0604020202020204" pitchFamily="34" charset="0"/>
                        <a:buChar char="•"/>
                      </a:pPr>
                      <a:r>
                        <a:rPr lang="en-US" sz="1700" dirty="0"/>
                        <a:t>Ingests, processes and stores streaming data, without “shards”</a:t>
                      </a:r>
                    </a:p>
                    <a:p>
                      <a:pPr marL="285750" indent="-285750">
                        <a:buFont typeface="Arial" panose="020B0604020202020204" pitchFamily="34" charset="0"/>
                        <a:buChar char="•"/>
                      </a:pPr>
                      <a:r>
                        <a:rPr lang="en-US" sz="1700" dirty="0"/>
                        <a:t>Can stream directly to storage (processing is optional)</a:t>
                      </a:r>
                    </a:p>
                  </a:txBody>
                  <a:tcPr anchor="ctr"/>
                </a:tc>
                <a:extLst>
                  <a:ext uri="{0D108BD9-81ED-4DB2-BD59-A6C34878D82A}">
                    <a16:rowId xmlns:a16="http://schemas.microsoft.com/office/drawing/2014/main" val="2641921844"/>
                  </a:ext>
                </a:extLst>
              </a:tr>
              <a:tr h="1011131">
                <a:tc>
                  <a:txBody>
                    <a:bodyPr/>
                    <a:lstStyle/>
                    <a:p>
                      <a:pPr marL="0" indent="0"/>
                      <a:r>
                        <a:rPr lang="en-US" sz="1700" dirty="0"/>
                        <a:t>Data Analytics</a:t>
                      </a:r>
                    </a:p>
                  </a:txBody>
                  <a:tcPr marL="914400" anchor="ctr"/>
                </a:tc>
                <a:tc>
                  <a:txBody>
                    <a:bodyPr/>
                    <a:lstStyle/>
                    <a:p>
                      <a:pPr marL="285750" indent="-285750">
                        <a:buFont typeface="Arial" panose="020B0604020202020204" pitchFamily="34" charset="0"/>
                        <a:buChar char="•"/>
                      </a:pPr>
                      <a:r>
                        <a:rPr lang="en-US" sz="1700" dirty="0"/>
                        <a:t>Analyzes streaming data</a:t>
                      </a:r>
                    </a:p>
                    <a:p>
                      <a:pPr marL="285750" indent="-285750">
                        <a:buFont typeface="Arial" panose="020B0604020202020204" pitchFamily="34" charset="0"/>
                        <a:buChar char="•"/>
                      </a:pPr>
                      <a:r>
                        <a:rPr lang="en-US" sz="1700" dirty="0"/>
                        <a:t>Enables SQL querying and custom Java applications</a:t>
                      </a:r>
                    </a:p>
                  </a:txBody>
                  <a:tcPr anchor="ctr"/>
                </a:tc>
                <a:extLst>
                  <a:ext uri="{0D108BD9-81ED-4DB2-BD59-A6C34878D82A}">
                    <a16:rowId xmlns:a16="http://schemas.microsoft.com/office/drawing/2014/main" val="225937833"/>
                  </a:ext>
                </a:extLst>
              </a:tr>
            </a:tbl>
          </a:graphicData>
        </a:graphic>
      </p:graphicFrame>
      <p:pic>
        <p:nvPicPr>
          <p:cNvPr id="7" name="Content Placeholder 23">
            <a:extLst>
              <a:ext uri="{FF2B5EF4-FFF2-40B4-BE49-F238E27FC236}">
                <a16:creationId xmlns:a16="http://schemas.microsoft.com/office/drawing/2014/main" id="{567BF2EA-675F-4C6C-A6B3-05B60B24D7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518" y="1915814"/>
            <a:ext cx="502920" cy="502920"/>
          </a:xfrm>
          <a:prstGeom prst="rect">
            <a:avLst/>
          </a:prstGeom>
        </p:spPr>
      </p:pic>
      <p:pic>
        <p:nvPicPr>
          <p:cNvPr id="8" name="Content Placeholder 25">
            <a:extLst>
              <a:ext uri="{FF2B5EF4-FFF2-40B4-BE49-F238E27FC236}">
                <a16:creationId xmlns:a16="http://schemas.microsoft.com/office/drawing/2014/main" id="{2CB2756D-A536-450C-AAD3-CC11BD17A3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518" y="3018680"/>
            <a:ext cx="502920" cy="502920"/>
          </a:xfrm>
          <a:prstGeom prst="rect">
            <a:avLst/>
          </a:prstGeom>
        </p:spPr>
      </p:pic>
      <p:pic>
        <p:nvPicPr>
          <p:cNvPr id="9" name="Content Placeholder 29">
            <a:extLst>
              <a:ext uri="{FF2B5EF4-FFF2-40B4-BE49-F238E27FC236}">
                <a16:creationId xmlns:a16="http://schemas.microsoft.com/office/drawing/2014/main" id="{9D24EAAC-5493-4C14-BEBE-9B1079F711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518" y="5331697"/>
            <a:ext cx="502920" cy="502920"/>
          </a:xfrm>
          <a:prstGeom prst="rect">
            <a:avLst/>
          </a:prstGeom>
        </p:spPr>
      </p:pic>
      <p:pic>
        <p:nvPicPr>
          <p:cNvPr id="10" name="Content Placeholder 33">
            <a:extLst>
              <a:ext uri="{FF2B5EF4-FFF2-40B4-BE49-F238E27FC236}">
                <a16:creationId xmlns:a16="http://schemas.microsoft.com/office/drawing/2014/main" id="{DC724D10-D53A-4FDA-BF48-693B083428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518" y="4232739"/>
            <a:ext cx="502920" cy="502920"/>
          </a:xfrm>
          <a:prstGeom prst="rect">
            <a:avLst/>
          </a:prstGeom>
        </p:spPr>
      </p:pic>
      <p:sp>
        <p:nvSpPr>
          <p:cNvPr id="11" name="Rectangle 10">
            <a:extLst>
              <a:ext uri="{FF2B5EF4-FFF2-40B4-BE49-F238E27FC236}">
                <a16:creationId xmlns:a16="http://schemas.microsoft.com/office/drawing/2014/main" id="{5856A5AD-58B8-4703-8EDE-002BF7A40629}"/>
              </a:ext>
            </a:extLst>
          </p:cNvPr>
          <p:cNvSpPr/>
          <p:nvPr/>
        </p:nvSpPr>
        <p:spPr>
          <a:xfrm>
            <a:off x="380628" y="1728471"/>
            <a:ext cx="11466988" cy="87872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Rectangle 11">
            <a:extLst>
              <a:ext uri="{FF2B5EF4-FFF2-40B4-BE49-F238E27FC236}">
                <a16:creationId xmlns:a16="http://schemas.microsoft.com/office/drawing/2014/main" id="{601BEE52-FFE4-41DC-9F63-00331897CF40}"/>
              </a:ext>
            </a:extLst>
          </p:cNvPr>
          <p:cNvSpPr/>
          <p:nvPr/>
        </p:nvSpPr>
        <p:spPr>
          <a:xfrm>
            <a:off x="380628" y="2609722"/>
            <a:ext cx="11466988" cy="129725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3" name="Rectangle 12">
            <a:extLst>
              <a:ext uri="{FF2B5EF4-FFF2-40B4-BE49-F238E27FC236}">
                <a16:creationId xmlns:a16="http://schemas.microsoft.com/office/drawing/2014/main" id="{FAEF81C4-5092-44BB-BE3C-52286C08D92F}"/>
              </a:ext>
            </a:extLst>
          </p:cNvPr>
          <p:cNvSpPr/>
          <p:nvPr/>
        </p:nvSpPr>
        <p:spPr>
          <a:xfrm>
            <a:off x="380628" y="3906982"/>
            <a:ext cx="11466988" cy="1104406"/>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4" name="Rectangle 13">
            <a:extLst>
              <a:ext uri="{FF2B5EF4-FFF2-40B4-BE49-F238E27FC236}">
                <a16:creationId xmlns:a16="http://schemas.microsoft.com/office/drawing/2014/main" id="{3BE5DFA6-6D74-43B8-A33F-64ADD4519A02}"/>
              </a:ext>
            </a:extLst>
          </p:cNvPr>
          <p:cNvSpPr/>
          <p:nvPr/>
        </p:nvSpPr>
        <p:spPr>
          <a:xfrm>
            <a:off x="380628" y="5028634"/>
            <a:ext cx="11466988" cy="1104406"/>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08307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581648-EA5B-49A2-A35B-3340BEEFE402}"/>
              </a:ext>
            </a:extLst>
          </p:cNvPr>
          <p:cNvSpPr>
            <a:spLocks noGrp="1"/>
          </p:cNvSpPr>
          <p:nvPr>
            <p:ph type="body" sz="quarter" idx="10"/>
          </p:nvPr>
        </p:nvSpPr>
        <p:spPr/>
        <p:txBody>
          <a:bodyPr/>
          <a:lstStyle/>
          <a:p>
            <a:r>
              <a:rPr lang="en-US" sz="2800" dirty="0">
                <a:latin typeface="+mj-lt"/>
              </a:rPr>
              <a:t>Serverless</a:t>
            </a:r>
          </a:p>
          <a:p>
            <a:pPr lvl="1"/>
            <a:r>
              <a:rPr lang="en-US" sz="2400" dirty="0">
                <a:latin typeface="+mj-lt"/>
              </a:rPr>
              <a:t>The underlying instances are handled </a:t>
            </a:r>
            <a:br>
              <a:rPr lang="en-US" sz="2400" dirty="0">
                <a:latin typeface="+mj-lt"/>
              </a:rPr>
            </a:br>
            <a:r>
              <a:rPr lang="en-US" sz="2400" dirty="0">
                <a:latin typeface="+mj-lt"/>
              </a:rPr>
              <a:t>by AWS</a:t>
            </a:r>
          </a:p>
          <a:p>
            <a:r>
              <a:rPr lang="en-US" sz="2800" dirty="0">
                <a:latin typeface="+mj-lt"/>
              </a:rPr>
              <a:t>Integrates with a variety of AWS services (Athena, Redshift, </a:t>
            </a:r>
            <a:r>
              <a:rPr lang="en-US" sz="2800" dirty="0" err="1">
                <a:latin typeface="+mj-lt"/>
              </a:rPr>
              <a:t>RDS</a:t>
            </a:r>
            <a:r>
              <a:rPr lang="en-US" sz="2800" dirty="0">
                <a:latin typeface="+mj-lt"/>
              </a:rPr>
              <a:t>, S3, etc.)</a:t>
            </a:r>
          </a:p>
          <a:p>
            <a:r>
              <a:rPr lang="en-US" sz="2800" dirty="0">
                <a:latin typeface="+mj-lt"/>
              </a:rPr>
              <a:t>Use cases</a:t>
            </a:r>
          </a:p>
          <a:p>
            <a:pPr lvl="1"/>
            <a:r>
              <a:rPr lang="en-US" sz="2400" dirty="0">
                <a:latin typeface="+mj-lt"/>
              </a:rPr>
              <a:t>Business intelligence/analytics</a:t>
            </a:r>
          </a:p>
          <a:p>
            <a:pPr lvl="1"/>
            <a:r>
              <a:rPr lang="en-US" sz="2400" dirty="0">
                <a:latin typeface="+mj-lt"/>
              </a:rPr>
              <a:t>Data visualization and dashboards</a:t>
            </a:r>
          </a:p>
        </p:txBody>
      </p:sp>
      <p:sp>
        <p:nvSpPr>
          <p:cNvPr id="5" name="Content Placeholder 4">
            <a:extLst>
              <a:ext uri="{FF2B5EF4-FFF2-40B4-BE49-F238E27FC236}">
                <a16:creationId xmlns:a16="http://schemas.microsoft.com/office/drawing/2014/main" id="{C016790D-3243-401C-A6C8-BA6A7E02D98E}"/>
              </a:ext>
            </a:extLst>
          </p:cNvPr>
          <p:cNvSpPr>
            <a:spLocks noGrp="1"/>
          </p:cNvSpPr>
          <p:nvPr>
            <p:ph sz="quarter" idx="14"/>
          </p:nvPr>
        </p:nvSpPr>
        <p:spPr/>
        <p:txBody>
          <a:bodyPr/>
          <a:lstStyle/>
          <a:p>
            <a:r>
              <a:rPr lang="en-US" dirty="0"/>
              <a:t>Amazon </a:t>
            </a:r>
            <a:br>
              <a:rPr lang="en-US" dirty="0"/>
            </a:br>
            <a:r>
              <a:rPr lang="en-US" dirty="0" err="1"/>
              <a:t>QuickSight</a:t>
            </a:r>
            <a:endParaRPr lang="en-US" dirty="0"/>
          </a:p>
        </p:txBody>
      </p:sp>
      <p:pic>
        <p:nvPicPr>
          <p:cNvPr id="8" name="Graphic 7">
            <a:extLst>
              <a:ext uri="{FF2B5EF4-FFF2-40B4-BE49-F238E27FC236}">
                <a16:creationId xmlns:a16="http://schemas.microsoft.com/office/drawing/2014/main" id="{9E62EB8C-6FE5-487F-8980-F0DC0A66F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657" y="209386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597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581648-EA5B-49A2-A35B-3340BEEFE402}"/>
              </a:ext>
            </a:extLst>
          </p:cNvPr>
          <p:cNvSpPr>
            <a:spLocks noGrp="1"/>
          </p:cNvSpPr>
          <p:nvPr>
            <p:ph type="body" sz="quarter" idx="10"/>
          </p:nvPr>
        </p:nvSpPr>
        <p:spPr/>
        <p:txBody>
          <a:bodyPr/>
          <a:lstStyle/>
          <a:p>
            <a:r>
              <a:rPr lang="en-US" sz="2800" dirty="0" err="1">
                <a:latin typeface="+mj-lt"/>
              </a:rPr>
              <a:t>EMR</a:t>
            </a:r>
            <a:r>
              <a:rPr lang="en-US" sz="2800" dirty="0">
                <a:latin typeface="+mj-lt"/>
              </a:rPr>
              <a:t> = Elastic MapReduce</a:t>
            </a:r>
          </a:p>
          <a:p>
            <a:r>
              <a:rPr lang="en-US" sz="2800" dirty="0">
                <a:latin typeface="+mj-lt"/>
              </a:rPr>
              <a:t>Hosted Hadoop framework</a:t>
            </a:r>
          </a:p>
          <a:p>
            <a:pPr lvl="1"/>
            <a:r>
              <a:rPr lang="en-US" sz="2400" dirty="0">
                <a:latin typeface="+mj-lt"/>
              </a:rPr>
              <a:t>Hadoop is an open-source framework to store and process huge amounts of data </a:t>
            </a:r>
            <a:br>
              <a:rPr lang="en-US" sz="2400" dirty="0">
                <a:latin typeface="+mj-lt"/>
              </a:rPr>
            </a:br>
            <a:r>
              <a:rPr lang="en-US" sz="2400" dirty="0">
                <a:latin typeface="+mj-lt"/>
              </a:rPr>
              <a:t>in scalable clusters (i.e., collection of computers)</a:t>
            </a:r>
          </a:p>
          <a:p>
            <a:pPr lvl="1"/>
            <a:r>
              <a:rPr lang="en-US" sz="2400" dirty="0">
                <a:latin typeface="+mj-lt"/>
              </a:rPr>
              <a:t>Also supports Apache Spark, Hive, Presto and other workloads</a:t>
            </a:r>
          </a:p>
          <a:p>
            <a:r>
              <a:rPr lang="en-US" sz="2800" dirty="0">
                <a:latin typeface="+mj-lt"/>
              </a:rPr>
              <a:t>Use cases</a:t>
            </a:r>
          </a:p>
          <a:p>
            <a:pPr lvl="1"/>
            <a:r>
              <a:rPr lang="en-US" sz="2400" dirty="0">
                <a:latin typeface="+mj-lt"/>
              </a:rPr>
              <a:t>Big data processing</a:t>
            </a:r>
          </a:p>
          <a:p>
            <a:pPr lvl="1"/>
            <a:r>
              <a:rPr lang="en-US" sz="2400" dirty="0">
                <a:latin typeface="+mj-lt"/>
              </a:rPr>
              <a:t>Machine learning</a:t>
            </a:r>
          </a:p>
        </p:txBody>
      </p:sp>
      <p:sp>
        <p:nvSpPr>
          <p:cNvPr id="5" name="Content Placeholder 4">
            <a:extLst>
              <a:ext uri="{FF2B5EF4-FFF2-40B4-BE49-F238E27FC236}">
                <a16:creationId xmlns:a16="http://schemas.microsoft.com/office/drawing/2014/main" id="{C016790D-3243-401C-A6C8-BA6A7E02D98E}"/>
              </a:ext>
            </a:extLst>
          </p:cNvPr>
          <p:cNvSpPr>
            <a:spLocks noGrp="1"/>
          </p:cNvSpPr>
          <p:nvPr>
            <p:ph sz="quarter" idx="14"/>
          </p:nvPr>
        </p:nvSpPr>
        <p:spPr/>
        <p:txBody>
          <a:bodyPr/>
          <a:lstStyle/>
          <a:p>
            <a:r>
              <a:rPr lang="en-US" dirty="0"/>
              <a:t>Amazon </a:t>
            </a:r>
            <a:br>
              <a:rPr lang="en-US" dirty="0"/>
            </a:br>
            <a:r>
              <a:rPr lang="en-US" dirty="0" err="1"/>
              <a:t>EMR</a:t>
            </a:r>
            <a:endParaRPr lang="en-US" dirty="0"/>
          </a:p>
        </p:txBody>
      </p:sp>
      <p:pic>
        <p:nvPicPr>
          <p:cNvPr id="8" name="Graphic 7">
            <a:extLst>
              <a:ext uri="{FF2B5EF4-FFF2-40B4-BE49-F238E27FC236}">
                <a16:creationId xmlns:a16="http://schemas.microsoft.com/office/drawing/2014/main" id="{9E62EB8C-6FE5-487F-8980-F0DC0A66F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657" y="209386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22">
            <a:extLst>
              <a:ext uri="{FF2B5EF4-FFF2-40B4-BE49-F238E27FC236}">
                <a16:creationId xmlns:a16="http://schemas.microsoft.com/office/drawing/2014/main" id="{DD74B09E-9B62-4131-AC05-C12B882CC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4657" y="209386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392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47656</TotalTime>
  <Words>2320</Words>
  <Application>Microsoft Office PowerPoint</Application>
  <PresentationFormat>Widescreen</PresentationFormat>
  <Paragraphs>227</Paragraphs>
  <Slides>10</Slides>
  <Notes>10</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vt:i4>
      </vt:variant>
    </vt:vector>
  </HeadingPairs>
  <TitlesOfParts>
    <vt:vector size="28" baseType="lpstr">
      <vt:lpstr>Amazon Ember</vt:lpstr>
      <vt:lpstr>Arial</vt:lpstr>
      <vt:lpstr>Calibri</vt:lpstr>
      <vt:lpstr>Gotham Light</vt:lpstr>
      <vt:lpstr>Lucida Grande</vt:lpstr>
      <vt:lpstr>Montserrat</vt:lpstr>
      <vt:lpstr>Myriad Pro</vt:lpstr>
      <vt:lpstr>Myriad Pro Light</vt:lpstr>
      <vt:lpstr>PS TT Commons</vt:lpstr>
      <vt:lpstr>PS TT Commons Light</vt:lpstr>
      <vt:lpstr>Trebuchet MS</vt:lpstr>
      <vt:lpstr>Wingdings</vt:lpstr>
      <vt:lpstr>Blank</vt:lpstr>
      <vt:lpstr>ZtM</vt:lpstr>
      <vt:lpstr>1_Blank</vt:lpstr>
      <vt:lpstr>2_Blank</vt:lpstr>
      <vt:lpstr>1_ZtM</vt:lpstr>
      <vt:lpstr>2_ZtM</vt:lpstr>
      <vt:lpstr>PowerPoint Presentation</vt:lpstr>
      <vt:lpstr>PowerPoint Presentation</vt:lpstr>
      <vt:lpstr>Amazon Athena</vt:lpstr>
      <vt:lpstr>PowerPoint Presentation</vt:lpstr>
      <vt:lpstr>PowerPoint Presentation</vt:lpstr>
      <vt:lpstr>Big Data Stream (Real-Time) Processing</vt:lpstr>
      <vt:lpstr>The Kinesis Family of Services</vt:lpstr>
      <vt:lpstr>PowerPoint Presentation</vt:lpstr>
      <vt:lpstr>PowerPoint Presentation</vt:lpstr>
      <vt:lpstr>Analytics: 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3015</cp:revision>
  <dcterms:created xsi:type="dcterms:W3CDTF">2021-07-31T23:46:42Z</dcterms:created>
  <dcterms:modified xsi:type="dcterms:W3CDTF">2022-10-18T23:58:44Z</dcterms:modified>
</cp:coreProperties>
</file>